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Lst>
  <p:notesMasterIdLst>
    <p:notesMasterId r:id="rId24"/>
  </p:notesMasterIdLst>
  <p:sldIdLst>
    <p:sldId id="256" r:id="rId5"/>
    <p:sldId id="279" r:id="rId6"/>
    <p:sldId id="258" r:id="rId7"/>
    <p:sldId id="259" r:id="rId8"/>
    <p:sldId id="280" r:id="rId9"/>
    <p:sldId id="278" r:id="rId10"/>
    <p:sldId id="261" r:id="rId11"/>
    <p:sldId id="262" r:id="rId12"/>
    <p:sldId id="263" r:id="rId13"/>
    <p:sldId id="264" r:id="rId14"/>
    <p:sldId id="281" r:id="rId15"/>
    <p:sldId id="277" r:id="rId16"/>
    <p:sldId id="266" r:id="rId17"/>
    <p:sldId id="267" r:id="rId18"/>
    <p:sldId id="282" r:id="rId19"/>
    <p:sldId id="269" r:id="rId20"/>
    <p:sldId id="270" r:id="rId21"/>
    <p:sldId id="268"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78E0A-09BC-7CDA-4843-3797F91A0A52}" name="tamarawilliams1402@gmail.com" initials="t" userId="9d4a5ae5b276da1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9DD"/>
    <a:srgbClr val="E1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1"/>
    <p:restoredTop sz="96081"/>
  </p:normalViewPr>
  <p:slideViewPr>
    <p:cSldViewPr snapToGrid="0">
      <p:cViewPr varScale="1">
        <p:scale>
          <a:sx n="105" d="100"/>
          <a:sy n="105" d="100"/>
        </p:scale>
        <p:origin x="10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diagrams/_rels/data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20.svg"/><Relationship Id="rId4" Type="http://schemas.openxmlformats.org/officeDocument/2006/relationships/image" Target="../media/image52.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20.svg"/><Relationship Id="rId4" Type="http://schemas.openxmlformats.org/officeDocument/2006/relationships/image" Target="../media/image52.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685B4-E6B0-B840-BF78-78663F90DD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0ECD68-421A-E441-9670-DED1CF7F7D04}">
      <dgm:prSet/>
      <dgm:spPr/>
      <dgm:t>
        <a:bodyPr/>
        <a:lstStyle/>
        <a:p>
          <a:r>
            <a:rPr lang="en-PH" b="1" dirty="0">
              <a:solidFill>
                <a:schemeClr val="bg1"/>
              </a:solidFill>
              <a:latin typeface="Bodoni MT" panose="02070603080606020203" pitchFamily="18" charset="77"/>
            </a:rPr>
            <a:t>Rollout Strategy:</a:t>
          </a:r>
          <a:r>
            <a:rPr lang="en-PH" dirty="0">
              <a:solidFill>
                <a:schemeClr val="bg1"/>
              </a:solidFill>
              <a:latin typeface="Bodoni MT" panose="02070603080606020203" pitchFamily="18" charset="77"/>
            </a:rPr>
            <a:t> The company plans to initially establish two parent pharmacies and sixteen micro pharmacies that are projected to generate positive cash flows by month twenty-three with ~$6 million in EBITDA for year 3 (</a:t>
          </a:r>
          <a:r>
            <a:rPr lang="en-US" dirty="0">
              <a:solidFill>
                <a:schemeClr val="bg1"/>
              </a:solidFill>
              <a:latin typeface="Bodoni MT" panose="02070603080606020203" pitchFamily="18" charset="77"/>
            </a:rPr>
            <a:t>Note: financial and other information is available to investors upon request. There is no guarantee that the company will be able to achieve these results)</a:t>
          </a:r>
        </a:p>
      </dgm:t>
    </dgm:pt>
    <dgm:pt modelId="{2E83F79F-6B88-084F-9F1E-1FDA7627DCAD}" type="parTrans" cxnId="{C3478E7D-24B6-A749-81FC-282A2E3831C1}">
      <dgm:prSet/>
      <dgm:spPr/>
      <dgm:t>
        <a:bodyPr/>
        <a:lstStyle/>
        <a:p>
          <a:endParaRPr lang="en-US"/>
        </a:p>
      </dgm:t>
    </dgm:pt>
    <dgm:pt modelId="{6479D896-7A1D-F24A-8705-0B676033179F}" type="sibTrans" cxnId="{C3478E7D-24B6-A749-81FC-282A2E3831C1}">
      <dgm:prSet/>
      <dgm:spPr/>
      <dgm:t>
        <a:bodyPr/>
        <a:lstStyle/>
        <a:p>
          <a:endParaRPr lang="en-US"/>
        </a:p>
      </dgm:t>
    </dgm:pt>
    <dgm:pt modelId="{00BCADA3-00FE-7648-BDA7-C157E013ADD1}">
      <dgm:prSet/>
      <dgm:spPr/>
      <dgm:t>
        <a:bodyPr/>
        <a:lstStyle/>
        <a:p>
          <a:r>
            <a:rPr lang="en-PH" b="1" dirty="0">
              <a:solidFill>
                <a:schemeClr val="bg1"/>
              </a:solidFill>
              <a:latin typeface="Bodoni MT" panose="02070603080606020203" pitchFamily="18" charset="77"/>
            </a:rPr>
            <a:t>Proven Model:</a:t>
          </a:r>
          <a:r>
            <a:rPr lang="en-PH" dirty="0">
              <a:solidFill>
                <a:schemeClr val="bg1"/>
              </a:solidFill>
              <a:latin typeface="Bodoni MT" panose="02070603080606020203" pitchFamily="18" charset="77"/>
            </a:rPr>
            <a:t> The business plan and rollout is based on the company’s proven business model established in 2017 with pharmacies operating in several locations, generating approximately $8 million during the beta testing period ($1.7MM in 2019 and $3.3MM in 2020 alone) </a:t>
          </a:r>
          <a:endParaRPr lang="en-US" dirty="0">
            <a:solidFill>
              <a:schemeClr val="bg1"/>
            </a:solidFill>
            <a:latin typeface="Bodoni MT" panose="02070603080606020203" pitchFamily="18" charset="77"/>
          </a:endParaRPr>
        </a:p>
      </dgm:t>
    </dgm:pt>
    <dgm:pt modelId="{FB6B04AF-254B-054F-887A-0CBA28A5224B}" type="parTrans" cxnId="{C06B378C-65F2-5844-9B39-DBE55073B9FF}">
      <dgm:prSet/>
      <dgm:spPr/>
      <dgm:t>
        <a:bodyPr/>
        <a:lstStyle/>
        <a:p>
          <a:endParaRPr lang="en-US"/>
        </a:p>
      </dgm:t>
    </dgm:pt>
    <dgm:pt modelId="{183A7322-9434-4641-A8F7-AA43E2E71145}" type="sibTrans" cxnId="{C06B378C-65F2-5844-9B39-DBE55073B9FF}">
      <dgm:prSet/>
      <dgm:spPr/>
      <dgm:t>
        <a:bodyPr/>
        <a:lstStyle/>
        <a:p>
          <a:endParaRPr lang="en-US"/>
        </a:p>
      </dgm:t>
    </dgm:pt>
    <dgm:pt modelId="{E5997325-485E-3344-88B4-9E06FAA676DC}">
      <dgm:prSet/>
      <dgm:spPr/>
      <dgm:t>
        <a:bodyPr/>
        <a:lstStyle/>
        <a:p>
          <a:r>
            <a:rPr lang="en-PH" b="1" dirty="0">
              <a:solidFill>
                <a:schemeClr val="bg1"/>
              </a:solidFill>
              <a:latin typeface="Bodoni MT" panose="02070603080606020203" pitchFamily="18" charset="77"/>
            </a:rPr>
            <a:t>Competitive Advantage</a:t>
          </a:r>
          <a:r>
            <a:rPr lang="en-PH" dirty="0">
              <a:solidFill>
                <a:schemeClr val="bg1"/>
              </a:solidFill>
              <a:latin typeface="Bodoni MT" panose="02070603080606020203" pitchFamily="18" charset="77"/>
            </a:rPr>
            <a:t>: Performs all functions of finding, counting, labeling without any contamination and digital pharmacist verification. Fulfills these functions on demand more efficiently than a traditional retail pharmacy, and improves patient convenience by dispensing medication at the point of care</a:t>
          </a:r>
          <a:endParaRPr lang="en-US" dirty="0">
            <a:solidFill>
              <a:schemeClr val="bg1"/>
            </a:solidFill>
            <a:latin typeface="Bodoni MT" panose="02070603080606020203" pitchFamily="18" charset="77"/>
          </a:endParaRPr>
        </a:p>
      </dgm:t>
    </dgm:pt>
    <dgm:pt modelId="{94CF5D05-5FF1-9D4F-98B2-EF34EE39B961}" type="parTrans" cxnId="{BA178B38-A23D-114A-9621-28B9ABFF6193}">
      <dgm:prSet/>
      <dgm:spPr/>
      <dgm:t>
        <a:bodyPr/>
        <a:lstStyle/>
        <a:p>
          <a:endParaRPr lang="en-US"/>
        </a:p>
      </dgm:t>
    </dgm:pt>
    <dgm:pt modelId="{F244EB99-3547-8D49-A6BB-ED307CDFE804}" type="sibTrans" cxnId="{BA178B38-A23D-114A-9621-28B9ABFF6193}">
      <dgm:prSet/>
      <dgm:spPr/>
      <dgm:t>
        <a:bodyPr/>
        <a:lstStyle/>
        <a:p>
          <a:endParaRPr lang="en-US"/>
        </a:p>
      </dgm:t>
    </dgm:pt>
    <dgm:pt modelId="{B3693E73-FAB6-0444-BE03-79C396ADC55A}">
      <dgm:prSet/>
      <dgm:spPr/>
      <dgm:t>
        <a:bodyPr/>
        <a:lstStyle/>
        <a:p>
          <a:r>
            <a:rPr lang="en-PH" b="1" dirty="0">
              <a:solidFill>
                <a:schemeClr val="bg1"/>
              </a:solidFill>
              <a:latin typeface="Bodoni MT" panose="02070603080606020203" pitchFamily="18" charset="77"/>
            </a:rPr>
            <a:t>Cost Savings:</a:t>
          </a:r>
          <a:r>
            <a:rPr lang="en-PH" dirty="0">
              <a:solidFill>
                <a:schemeClr val="bg1"/>
              </a:solidFill>
              <a:latin typeface="Bodoni MT" panose="02070603080606020203" pitchFamily="18" charset="77"/>
            </a:rPr>
            <a:t> As per management analysis, each combination of a parent pharmacy and 7 micro pharmacies accounts for operational savings as a result of lower space requirement and reduced operating costs of personnel and inventory</a:t>
          </a:r>
          <a:endParaRPr lang="en-US" dirty="0">
            <a:solidFill>
              <a:schemeClr val="bg1"/>
            </a:solidFill>
            <a:latin typeface="Bodoni MT" panose="02070603080606020203" pitchFamily="18" charset="77"/>
          </a:endParaRPr>
        </a:p>
      </dgm:t>
    </dgm:pt>
    <dgm:pt modelId="{86DDBB86-398B-3545-8AD5-A63C2A503891}" type="parTrans" cxnId="{8865C5C0-591E-BB4C-AC83-AB795B829E85}">
      <dgm:prSet/>
      <dgm:spPr/>
      <dgm:t>
        <a:bodyPr/>
        <a:lstStyle/>
        <a:p>
          <a:endParaRPr lang="en-US"/>
        </a:p>
      </dgm:t>
    </dgm:pt>
    <dgm:pt modelId="{EE625A5B-6714-3E48-9AE7-1F37CD8F49F2}" type="sibTrans" cxnId="{8865C5C0-591E-BB4C-AC83-AB795B829E85}">
      <dgm:prSet/>
      <dgm:spPr/>
      <dgm:t>
        <a:bodyPr/>
        <a:lstStyle/>
        <a:p>
          <a:endParaRPr lang="en-US"/>
        </a:p>
      </dgm:t>
    </dgm:pt>
    <dgm:pt modelId="{FEC2BF41-F175-CC47-96A1-2C1AA33B179A}">
      <dgm:prSet/>
      <dgm:spPr/>
      <dgm:t>
        <a:bodyPr/>
        <a:lstStyle/>
        <a:p>
          <a:r>
            <a:rPr lang="en-US" b="1" dirty="0">
              <a:solidFill>
                <a:schemeClr val="bg1"/>
              </a:solidFill>
              <a:latin typeface="Bodoni MT" panose="02070603080606020203" pitchFamily="18" charset="77"/>
            </a:rPr>
            <a:t>Management:</a:t>
          </a:r>
          <a:r>
            <a:rPr lang="en-US" dirty="0">
              <a:solidFill>
                <a:schemeClr val="bg1"/>
              </a:solidFill>
              <a:latin typeface="Bodoni MT" panose="02070603080606020203" pitchFamily="18" charset="77"/>
            </a:rPr>
            <a:t> Over 25 years of experience leading turnarounds and driving growth for global start-up to Fortune 500 technology and business service organization</a:t>
          </a:r>
        </a:p>
      </dgm:t>
    </dgm:pt>
    <dgm:pt modelId="{0B1A3D99-93F7-334C-9C16-040F1DA14E53}" type="parTrans" cxnId="{547E7150-7DF5-1F4F-B60E-B4B72C6158C8}">
      <dgm:prSet/>
      <dgm:spPr/>
      <dgm:t>
        <a:bodyPr/>
        <a:lstStyle/>
        <a:p>
          <a:endParaRPr lang="en-US"/>
        </a:p>
      </dgm:t>
    </dgm:pt>
    <dgm:pt modelId="{BAFF61EF-E15A-254F-A597-AF3423DDAACC}" type="sibTrans" cxnId="{547E7150-7DF5-1F4F-B60E-B4B72C6158C8}">
      <dgm:prSet/>
      <dgm:spPr/>
      <dgm:t>
        <a:bodyPr/>
        <a:lstStyle/>
        <a:p>
          <a:endParaRPr lang="en-US"/>
        </a:p>
      </dgm:t>
    </dgm:pt>
    <dgm:pt modelId="{F524DD0A-0768-AF48-BC4D-85226BB8176C}" type="pres">
      <dgm:prSet presAssocID="{A00685B4-E6B0-B840-BF78-78663F90DDCE}" presName="vert0" presStyleCnt="0">
        <dgm:presLayoutVars>
          <dgm:dir/>
          <dgm:animOne val="branch"/>
          <dgm:animLvl val="lvl"/>
        </dgm:presLayoutVars>
      </dgm:prSet>
      <dgm:spPr/>
    </dgm:pt>
    <dgm:pt modelId="{CF5412B9-0097-4D4A-97C4-9624BB167FE0}" type="pres">
      <dgm:prSet presAssocID="{6A0ECD68-421A-E441-9670-DED1CF7F7D04}" presName="thickLine" presStyleLbl="alignNode1" presStyleIdx="0" presStyleCnt="5"/>
      <dgm:spPr/>
    </dgm:pt>
    <dgm:pt modelId="{48AAC92A-8CC1-D043-BCBF-50F4415DC3FA}" type="pres">
      <dgm:prSet presAssocID="{6A0ECD68-421A-E441-9670-DED1CF7F7D04}" presName="horz1" presStyleCnt="0"/>
      <dgm:spPr/>
    </dgm:pt>
    <dgm:pt modelId="{A013926C-7711-A74B-90D0-FA5BB839471F}" type="pres">
      <dgm:prSet presAssocID="{6A0ECD68-421A-E441-9670-DED1CF7F7D04}" presName="tx1" presStyleLbl="revTx" presStyleIdx="0" presStyleCnt="5"/>
      <dgm:spPr/>
    </dgm:pt>
    <dgm:pt modelId="{9F5081DC-0033-5E41-8F68-64C746A9A5B3}" type="pres">
      <dgm:prSet presAssocID="{6A0ECD68-421A-E441-9670-DED1CF7F7D04}" presName="vert1" presStyleCnt="0"/>
      <dgm:spPr/>
    </dgm:pt>
    <dgm:pt modelId="{8DE7AA31-38B3-E049-BDFA-4456064FDC04}" type="pres">
      <dgm:prSet presAssocID="{00BCADA3-00FE-7648-BDA7-C157E013ADD1}" presName="thickLine" presStyleLbl="alignNode1" presStyleIdx="1" presStyleCnt="5"/>
      <dgm:spPr/>
    </dgm:pt>
    <dgm:pt modelId="{7D1D8EFE-C9EB-CC47-91A6-0B0523420C0B}" type="pres">
      <dgm:prSet presAssocID="{00BCADA3-00FE-7648-BDA7-C157E013ADD1}" presName="horz1" presStyleCnt="0"/>
      <dgm:spPr/>
    </dgm:pt>
    <dgm:pt modelId="{199315AC-C412-AA49-B72C-7B41E770C3A4}" type="pres">
      <dgm:prSet presAssocID="{00BCADA3-00FE-7648-BDA7-C157E013ADD1}" presName="tx1" presStyleLbl="revTx" presStyleIdx="1" presStyleCnt="5"/>
      <dgm:spPr/>
    </dgm:pt>
    <dgm:pt modelId="{E01FE275-B5FC-5D4B-A0E9-095F5BCEA251}" type="pres">
      <dgm:prSet presAssocID="{00BCADA3-00FE-7648-BDA7-C157E013ADD1}" presName="vert1" presStyleCnt="0"/>
      <dgm:spPr/>
    </dgm:pt>
    <dgm:pt modelId="{BA14A123-E95C-744B-9E32-02F53B609824}" type="pres">
      <dgm:prSet presAssocID="{E5997325-485E-3344-88B4-9E06FAA676DC}" presName="thickLine" presStyleLbl="alignNode1" presStyleIdx="2" presStyleCnt="5" custLinFactNeighborY="-9628"/>
      <dgm:spPr/>
    </dgm:pt>
    <dgm:pt modelId="{CB185E81-90AC-E548-8850-CEDE15F2DE3E}" type="pres">
      <dgm:prSet presAssocID="{E5997325-485E-3344-88B4-9E06FAA676DC}" presName="horz1" presStyleCnt="0"/>
      <dgm:spPr/>
    </dgm:pt>
    <dgm:pt modelId="{8E6D7A72-3020-CB42-9998-70162162C1DE}" type="pres">
      <dgm:prSet presAssocID="{E5997325-485E-3344-88B4-9E06FAA676DC}" presName="tx1" presStyleLbl="revTx" presStyleIdx="2" presStyleCnt="5"/>
      <dgm:spPr/>
    </dgm:pt>
    <dgm:pt modelId="{98C8BF24-A251-F64D-9687-FF21CC41589D}" type="pres">
      <dgm:prSet presAssocID="{E5997325-485E-3344-88B4-9E06FAA676DC}" presName="vert1" presStyleCnt="0"/>
      <dgm:spPr/>
    </dgm:pt>
    <dgm:pt modelId="{C5C9DA32-7E13-FE41-94E0-989397F5F3A0}" type="pres">
      <dgm:prSet presAssocID="{B3693E73-FAB6-0444-BE03-79C396ADC55A}" presName="thickLine" presStyleLbl="alignNode1" presStyleIdx="3" presStyleCnt="5" custLinFactNeighborY="-10832"/>
      <dgm:spPr/>
    </dgm:pt>
    <dgm:pt modelId="{B2112A5B-02C8-B94A-ABA3-A3E23515DA29}" type="pres">
      <dgm:prSet presAssocID="{B3693E73-FAB6-0444-BE03-79C396ADC55A}" presName="horz1" presStyleCnt="0"/>
      <dgm:spPr/>
    </dgm:pt>
    <dgm:pt modelId="{64F53A08-0CD5-494C-BB9D-69AF87C4A09A}" type="pres">
      <dgm:prSet presAssocID="{B3693E73-FAB6-0444-BE03-79C396ADC55A}" presName="tx1" presStyleLbl="revTx" presStyleIdx="3" presStyleCnt="5"/>
      <dgm:spPr/>
    </dgm:pt>
    <dgm:pt modelId="{AC73E34F-550B-9645-8734-518E6C2EB795}" type="pres">
      <dgm:prSet presAssocID="{B3693E73-FAB6-0444-BE03-79C396ADC55A}" presName="vert1" presStyleCnt="0"/>
      <dgm:spPr/>
    </dgm:pt>
    <dgm:pt modelId="{3EEE90BB-7EAE-D54D-BB25-985461021FBF}" type="pres">
      <dgm:prSet presAssocID="{FEC2BF41-F175-CC47-96A1-2C1AA33B179A}" presName="thickLine" presStyleLbl="alignNode1" presStyleIdx="4" presStyleCnt="5" custLinFactNeighborY="-19257"/>
      <dgm:spPr/>
    </dgm:pt>
    <dgm:pt modelId="{68187077-906A-494D-A45A-286534F7209F}" type="pres">
      <dgm:prSet presAssocID="{FEC2BF41-F175-CC47-96A1-2C1AA33B179A}" presName="horz1" presStyleCnt="0"/>
      <dgm:spPr/>
    </dgm:pt>
    <dgm:pt modelId="{0E6C94B8-9B09-0143-98F7-D3A153EA1C61}" type="pres">
      <dgm:prSet presAssocID="{FEC2BF41-F175-CC47-96A1-2C1AA33B179A}" presName="tx1" presStyleLbl="revTx" presStyleIdx="4" presStyleCnt="5" custLinFactNeighborY="-10533"/>
      <dgm:spPr/>
    </dgm:pt>
    <dgm:pt modelId="{7C892E0A-FEBA-FC48-A397-D13CAAE4F9FD}" type="pres">
      <dgm:prSet presAssocID="{FEC2BF41-F175-CC47-96A1-2C1AA33B179A}" presName="vert1" presStyleCnt="0"/>
      <dgm:spPr/>
    </dgm:pt>
  </dgm:ptLst>
  <dgm:cxnLst>
    <dgm:cxn modelId="{3B099712-A6EF-DF45-8ED5-AD63A8FA1877}" type="presOf" srcId="{B3693E73-FAB6-0444-BE03-79C396ADC55A}" destId="{64F53A08-0CD5-494C-BB9D-69AF87C4A09A}" srcOrd="0" destOrd="0" presId="urn:microsoft.com/office/officeart/2008/layout/LinedList"/>
    <dgm:cxn modelId="{BA178B38-A23D-114A-9621-28B9ABFF6193}" srcId="{A00685B4-E6B0-B840-BF78-78663F90DDCE}" destId="{E5997325-485E-3344-88B4-9E06FAA676DC}" srcOrd="2" destOrd="0" parTransId="{94CF5D05-5FF1-9D4F-98B2-EF34EE39B961}" sibTransId="{F244EB99-3547-8D49-A6BB-ED307CDFE804}"/>
    <dgm:cxn modelId="{C7083646-F69A-9347-8247-909120C244A3}" type="presOf" srcId="{6A0ECD68-421A-E441-9670-DED1CF7F7D04}" destId="{A013926C-7711-A74B-90D0-FA5BB839471F}" srcOrd="0" destOrd="0" presId="urn:microsoft.com/office/officeart/2008/layout/LinedList"/>
    <dgm:cxn modelId="{547E7150-7DF5-1F4F-B60E-B4B72C6158C8}" srcId="{A00685B4-E6B0-B840-BF78-78663F90DDCE}" destId="{FEC2BF41-F175-CC47-96A1-2C1AA33B179A}" srcOrd="4" destOrd="0" parTransId="{0B1A3D99-93F7-334C-9C16-040F1DA14E53}" sibTransId="{BAFF61EF-E15A-254F-A597-AF3423DDAACC}"/>
    <dgm:cxn modelId="{46FCF676-DC6B-D740-88CB-05E896488540}" type="presOf" srcId="{FEC2BF41-F175-CC47-96A1-2C1AA33B179A}" destId="{0E6C94B8-9B09-0143-98F7-D3A153EA1C61}" srcOrd="0" destOrd="0" presId="urn:microsoft.com/office/officeart/2008/layout/LinedList"/>
    <dgm:cxn modelId="{165DC477-E8DA-5547-962F-DBD081B0F263}" type="presOf" srcId="{A00685B4-E6B0-B840-BF78-78663F90DDCE}" destId="{F524DD0A-0768-AF48-BC4D-85226BB8176C}" srcOrd="0" destOrd="0" presId="urn:microsoft.com/office/officeart/2008/layout/LinedList"/>
    <dgm:cxn modelId="{B04BDB7A-4AE8-6744-9685-77D88CBDFEC1}" type="presOf" srcId="{00BCADA3-00FE-7648-BDA7-C157E013ADD1}" destId="{199315AC-C412-AA49-B72C-7B41E770C3A4}" srcOrd="0" destOrd="0" presId="urn:microsoft.com/office/officeart/2008/layout/LinedList"/>
    <dgm:cxn modelId="{C3478E7D-24B6-A749-81FC-282A2E3831C1}" srcId="{A00685B4-E6B0-B840-BF78-78663F90DDCE}" destId="{6A0ECD68-421A-E441-9670-DED1CF7F7D04}" srcOrd="0" destOrd="0" parTransId="{2E83F79F-6B88-084F-9F1E-1FDA7627DCAD}" sibTransId="{6479D896-7A1D-F24A-8705-0B676033179F}"/>
    <dgm:cxn modelId="{C06B378C-65F2-5844-9B39-DBE55073B9FF}" srcId="{A00685B4-E6B0-B840-BF78-78663F90DDCE}" destId="{00BCADA3-00FE-7648-BDA7-C157E013ADD1}" srcOrd="1" destOrd="0" parTransId="{FB6B04AF-254B-054F-887A-0CBA28A5224B}" sibTransId="{183A7322-9434-4641-A8F7-AA43E2E71145}"/>
    <dgm:cxn modelId="{8865C5C0-591E-BB4C-AC83-AB795B829E85}" srcId="{A00685B4-E6B0-B840-BF78-78663F90DDCE}" destId="{B3693E73-FAB6-0444-BE03-79C396ADC55A}" srcOrd="3" destOrd="0" parTransId="{86DDBB86-398B-3545-8AD5-A63C2A503891}" sibTransId="{EE625A5B-6714-3E48-9AE7-1F37CD8F49F2}"/>
    <dgm:cxn modelId="{7300C8CE-7C7A-BD4E-9630-FEC117AEC11C}" type="presOf" srcId="{E5997325-485E-3344-88B4-9E06FAA676DC}" destId="{8E6D7A72-3020-CB42-9998-70162162C1DE}" srcOrd="0" destOrd="0" presId="urn:microsoft.com/office/officeart/2008/layout/LinedList"/>
    <dgm:cxn modelId="{78442A8E-A66D-C442-84E3-17EF22BCD0CB}" type="presParOf" srcId="{F524DD0A-0768-AF48-BC4D-85226BB8176C}" destId="{CF5412B9-0097-4D4A-97C4-9624BB167FE0}" srcOrd="0" destOrd="0" presId="urn:microsoft.com/office/officeart/2008/layout/LinedList"/>
    <dgm:cxn modelId="{A5E702D0-AEE4-D541-9B33-A4B2C6E83250}" type="presParOf" srcId="{F524DD0A-0768-AF48-BC4D-85226BB8176C}" destId="{48AAC92A-8CC1-D043-BCBF-50F4415DC3FA}" srcOrd="1" destOrd="0" presId="urn:microsoft.com/office/officeart/2008/layout/LinedList"/>
    <dgm:cxn modelId="{50054DE0-6E80-2C42-AA3C-7859B5A49A94}" type="presParOf" srcId="{48AAC92A-8CC1-D043-BCBF-50F4415DC3FA}" destId="{A013926C-7711-A74B-90D0-FA5BB839471F}" srcOrd="0" destOrd="0" presId="urn:microsoft.com/office/officeart/2008/layout/LinedList"/>
    <dgm:cxn modelId="{5AEEF4B9-E5F6-1D4E-9961-C63036091BC0}" type="presParOf" srcId="{48AAC92A-8CC1-D043-BCBF-50F4415DC3FA}" destId="{9F5081DC-0033-5E41-8F68-64C746A9A5B3}" srcOrd="1" destOrd="0" presId="urn:microsoft.com/office/officeart/2008/layout/LinedList"/>
    <dgm:cxn modelId="{5319E6D4-9621-064F-87B3-8EC67744ACF4}" type="presParOf" srcId="{F524DD0A-0768-AF48-BC4D-85226BB8176C}" destId="{8DE7AA31-38B3-E049-BDFA-4456064FDC04}" srcOrd="2" destOrd="0" presId="urn:microsoft.com/office/officeart/2008/layout/LinedList"/>
    <dgm:cxn modelId="{3DCC9465-C952-3B48-A7DA-234F4AA6250B}" type="presParOf" srcId="{F524DD0A-0768-AF48-BC4D-85226BB8176C}" destId="{7D1D8EFE-C9EB-CC47-91A6-0B0523420C0B}" srcOrd="3" destOrd="0" presId="urn:microsoft.com/office/officeart/2008/layout/LinedList"/>
    <dgm:cxn modelId="{9C368D32-ACDA-2346-890C-C3CD22AA7B20}" type="presParOf" srcId="{7D1D8EFE-C9EB-CC47-91A6-0B0523420C0B}" destId="{199315AC-C412-AA49-B72C-7B41E770C3A4}" srcOrd="0" destOrd="0" presId="urn:microsoft.com/office/officeart/2008/layout/LinedList"/>
    <dgm:cxn modelId="{F6758E50-BFAF-C14F-87D5-45E976876F99}" type="presParOf" srcId="{7D1D8EFE-C9EB-CC47-91A6-0B0523420C0B}" destId="{E01FE275-B5FC-5D4B-A0E9-095F5BCEA251}" srcOrd="1" destOrd="0" presId="urn:microsoft.com/office/officeart/2008/layout/LinedList"/>
    <dgm:cxn modelId="{C1FC3C42-9DD9-9A48-A89F-E534660A6250}" type="presParOf" srcId="{F524DD0A-0768-AF48-BC4D-85226BB8176C}" destId="{BA14A123-E95C-744B-9E32-02F53B609824}" srcOrd="4" destOrd="0" presId="urn:microsoft.com/office/officeart/2008/layout/LinedList"/>
    <dgm:cxn modelId="{18A95970-452B-1145-B54F-01DAD2F97C8B}" type="presParOf" srcId="{F524DD0A-0768-AF48-BC4D-85226BB8176C}" destId="{CB185E81-90AC-E548-8850-CEDE15F2DE3E}" srcOrd="5" destOrd="0" presId="urn:microsoft.com/office/officeart/2008/layout/LinedList"/>
    <dgm:cxn modelId="{C8491157-01C6-8949-9F72-F265C399BB6D}" type="presParOf" srcId="{CB185E81-90AC-E548-8850-CEDE15F2DE3E}" destId="{8E6D7A72-3020-CB42-9998-70162162C1DE}" srcOrd="0" destOrd="0" presId="urn:microsoft.com/office/officeart/2008/layout/LinedList"/>
    <dgm:cxn modelId="{B4133DB4-A8D8-0D48-A6A0-E83872CF744E}" type="presParOf" srcId="{CB185E81-90AC-E548-8850-CEDE15F2DE3E}" destId="{98C8BF24-A251-F64D-9687-FF21CC41589D}" srcOrd="1" destOrd="0" presId="urn:microsoft.com/office/officeart/2008/layout/LinedList"/>
    <dgm:cxn modelId="{89BAF5AB-DC13-F043-9BEE-6E7BD147F1F9}" type="presParOf" srcId="{F524DD0A-0768-AF48-BC4D-85226BB8176C}" destId="{C5C9DA32-7E13-FE41-94E0-989397F5F3A0}" srcOrd="6" destOrd="0" presId="urn:microsoft.com/office/officeart/2008/layout/LinedList"/>
    <dgm:cxn modelId="{506E45B3-A4A5-6D45-8F61-7DC5D0CA7476}" type="presParOf" srcId="{F524DD0A-0768-AF48-BC4D-85226BB8176C}" destId="{B2112A5B-02C8-B94A-ABA3-A3E23515DA29}" srcOrd="7" destOrd="0" presId="urn:microsoft.com/office/officeart/2008/layout/LinedList"/>
    <dgm:cxn modelId="{E1276BF4-3A8D-694E-8B1E-B28CD440F413}" type="presParOf" srcId="{B2112A5B-02C8-B94A-ABA3-A3E23515DA29}" destId="{64F53A08-0CD5-494C-BB9D-69AF87C4A09A}" srcOrd="0" destOrd="0" presId="urn:microsoft.com/office/officeart/2008/layout/LinedList"/>
    <dgm:cxn modelId="{D65F9B72-23A2-D74A-8152-7F7B22AB0D94}" type="presParOf" srcId="{B2112A5B-02C8-B94A-ABA3-A3E23515DA29}" destId="{AC73E34F-550B-9645-8734-518E6C2EB795}" srcOrd="1" destOrd="0" presId="urn:microsoft.com/office/officeart/2008/layout/LinedList"/>
    <dgm:cxn modelId="{1D2F2A18-77C9-C249-9DC1-21570B78D23B}" type="presParOf" srcId="{F524DD0A-0768-AF48-BC4D-85226BB8176C}" destId="{3EEE90BB-7EAE-D54D-BB25-985461021FBF}" srcOrd="8" destOrd="0" presId="urn:microsoft.com/office/officeart/2008/layout/LinedList"/>
    <dgm:cxn modelId="{FFC60FCC-7BDA-5341-A779-BE39A61CD565}" type="presParOf" srcId="{F524DD0A-0768-AF48-BC4D-85226BB8176C}" destId="{68187077-906A-494D-A45A-286534F7209F}" srcOrd="9" destOrd="0" presId="urn:microsoft.com/office/officeart/2008/layout/LinedList"/>
    <dgm:cxn modelId="{AC7599CD-0AF8-5F43-AA33-96CD6372D157}" type="presParOf" srcId="{68187077-906A-494D-A45A-286534F7209F}" destId="{0E6C94B8-9B09-0143-98F7-D3A153EA1C61}" srcOrd="0" destOrd="0" presId="urn:microsoft.com/office/officeart/2008/layout/LinedList"/>
    <dgm:cxn modelId="{C54E4C20-D4D5-824F-897A-0A7B13F11621}" type="presParOf" srcId="{68187077-906A-494D-A45A-286534F7209F}" destId="{7C892E0A-FEBA-FC48-A397-D13CAAE4F9F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8E170-7131-4EF0-B5BE-B94CDAFBF1D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BFBFDE9-C8D4-465B-ACC0-E590E093DED4}">
      <dgm:prSet custT="1"/>
      <dgm:spPr/>
      <dgm:t>
        <a:bodyPr/>
        <a:lstStyle/>
        <a:p>
          <a:pPr>
            <a:lnSpc>
              <a:spcPct val="100000"/>
            </a:lnSpc>
          </a:pPr>
          <a:r>
            <a:rPr lang="en-US" sz="1400" b="1" dirty="0">
              <a:solidFill>
                <a:schemeClr val="bg1"/>
              </a:solidFill>
            </a:rPr>
            <a:t>Proven Model</a:t>
          </a:r>
          <a:r>
            <a:rPr lang="en-US" sz="1400" dirty="0">
              <a:solidFill>
                <a:schemeClr val="bg1"/>
              </a:solidFill>
            </a:rPr>
            <a:t>: The Kiosk has been operational in several locations - the technology works, is compliant, and saves time and money</a:t>
          </a:r>
        </a:p>
      </dgm:t>
    </dgm:pt>
    <dgm:pt modelId="{10C95174-F964-4F61-A149-672752EBDE2C}" type="parTrans" cxnId="{AA8C90AC-46C2-4066-B007-239E5678D672}">
      <dgm:prSet/>
      <dgm:spPr/>
      <dgm:t>
        <a:bodyPr/>
        <a:lstStyle/>
        <a:p>
          <a:endParaRPr lang="en-US"/>
        </a:p>
      </dgm:t>
    </dgm:pt>
    <dgm:pt modelId="{65E7A2C6-8DBC-48C6-AA34-EB2F391AF9BC}" type="sibTrans" cxnId="{AA8C90AC-46C2-4066-B007-239E5678D672}">
      <dgm:prSet/>
      <dgm:spPr/>
      <dgm:t>
        <a:bodyPr/>
        <a:lstStyle/>
        <a:p>
          <a:pPr>
            <a:lnSpc>
              <a:spcPct val="100000"/>
            </a:lnSpc>
          </a:pPr>
          <a:endParaRPr lang="en-US"/>
        </a:p>
      </dgm:t>
    </dgm:pt>
    <dgm:pt modelId="{5A13C921-3499-4440-A4B4-2F284495A62C}">
      <dgm:prSet custT="1"/>
      <dgm:spPr/>
      <dgm:t>
        <a:bodyPr/>
        <a:lstStyle/>
        <a:p>
          <a:pPr>
            <a:lnSpc>
              <a:spcPct val="100000"/>
            </a:lnSpc>
          </a:pPr>
          <a:r>
            <a:rPr lang="en-US" sz="1400" b="1" dirty="0">
              <a:solidFill>
                <a:schemeClr val="bg1"/>
              </a:solidFill>
            </a:rPr>
            <a:t>Pharmacy of the Future:</a:t>
          </a:r>
          <a:r>
            <a:rPr lang="en-US" sz="1400" dirty="0">
              <a:solidFill>
                <a:schemeClr val="bg1"/>
              </a:solidFill>
            </a:rPr>
            <a:t> Disruptive technology that is entirely automated delivering a new robotic system at the point of care with higher accuracy, lower startup and operating cost </a:t>
          </a:r>
        </a:p>
      </dgm:t>
    </dgm:pt>
    <dgm:pt modelId="{B349DD79-C13A-455E-8556-AE5D33441EB0}" type="parTrans" cxnId="{F7DF95DE-6FA3-43C2-B1A9-7A0D0F476C8F}">
      <dgm:prSet/>
      <dgm:spPr/>
      <dgm:t>
        <a:bodyPr/>
        <a:lstStyle/>
        <a:p>
          <a:endParaRPr lang="en-US"/>
        </a:p>
      </dgm:t>
    </dgm:pt>
    <dgm:pt modelId="{1862258F-F1AB-4702-A297-BA0C4529A8FD}" type="sibTrans" cxnId="{F7DF95DE-6FA3-43C2-B1A9-7A0D0F476C8F}">
      <dgm:prSet/>
      <dgm:spPr/>
      <dgm:t>
        <a:bodyPr/>
        <a:lstStyle/>
        <a:p>
          <a:pPr>
            <a:lnSpc>
              <a:spcPct val="100000"/>
            </a:lnSpc>
          </a:pPr>
          <a:endParaRPr lang="en-US"/>
        </a:p>
      </dgm:t>
    </dgm:pt>
    <dgm:pt modelId="{4C3527B9-7963-4405-B703-0029CC777062}">
      <dgm:prSet custT="1"/>
      <dgm:spPr/>
      <dgm:t>
        <a:bodyPr/>
        <a:lstStyle/>
        <a:p>
          <a:pPr>
            <a:lnSpc>
              <a:spcPct val="100000"/>
            </a:lnSpc>
          </a:pPr>
          <a:endParaRPr lang="en-US" sz="1400" b="1" dirty="0">
            <a:solidFill>
              <a:schemeClr val="bg1"/>
            </a:solidFill>
          </a:endParaRPr>
        </a:p>
        <a:p>
          <a:pPr>
            <a:lnSpc>
              <a:spcPct val="100000"/>
            </a:lnSpc>
          </a:pPr>
          <a:endParaRPr lang="en-US" sz="1400" b="1" dirty="0">
            <a:solidFill>
              <a:schemeClr val="bg1"/>
            </a:solidFill>
          </a:endParaRPr>
        </a:p>
        <a:p>
          <a:pPr>
            <a:lnSpc>
              <a:spcPct val="100000"/>
            </a:lnSpc>
          </a:pPr>
          <a:r>
            <a:rPr lang="en-US" sz="1400" b="1" dirty="0">
              <a:solidFill>
                <a:schemeClr val="bg1"/>
              </a:solidFill>
            </a:rPr>
            <a:t>Strategic Partnership:</a:t>
          </a:r>
          <a:r>
            <a:rPr lang="en-US" sz="1400" dirty="0">
              <a:solidFill>
                <a:schemeClr val="bg1"/>
              </a:solidFill>
            </a:rPr>
            <a:t> Partnered with a global automated pharmacy robotics manufacturer that provides 24/7 installations and maintenance with the capability to manufacture </a:t>
          </a:r>
          <a:r>
            <a:rPr lang="en-US" sz="1400">
              <a:solidFill>
                <a:schemeClr val="bg1"/>
              </a:solidFill>
            </a:rPr>
            <a:t>40 kiosks </a:t>
          </a:r>
          <a:r>
            <a:rPr lang="en-US" sz="1400" dirty="0">
              <a:solidFill>
                <a:schemeClr val="bg1"/>
              </a:solidFill>
            </a:rPr>
            <a:t>monthly</a:t>
          </a:r>
        </a:p>
      </dgm:t>
    </dgm:pt>
    <dgm:pt modelId="{C0FA8B5C-FA64-4A4C-89B5-576DC74004D5}" type="parTrans" cxnId="{B1CD9A27-BC0C-474A-98BC-2892E4B3E39C}">
      <dgm:prSet/>
      <dgm:spPr/>
      <dgm:t>
        <a:bodyPr/>
        <a:lstStyle/>
        <a:p>
          <a:endParaRPr lang="en-US"/>
        </a:p>
      </dgm:t>
    </dgm:pt>
    <dgm:pt modelId="{A5454511-5564-466A-B84A-DDE7FE535888}" type="sibTrans" cxnId="{B1CD9A27-BC0C-474A-98BC-2892E4B3E39C}">
      <dgm:prSet/>
      <dgm:spPr/>
      <dgm:t>
        <a:bodyPr/>
        <a:lstStyle/>
        <a:p>
          <a:endParaRPr lang="en-US"/>
        </a:p>
      </dgm:t>
    </dgm:pt>
    <dgm:pt modelId="{B5B2C7CB-DF32-4612-A097-7AA6A4A6462F}">
      <dgm:prSet custT="1"/>
      <dgm:spPr/>
      <dgm:t>
        <a:bodyPr/>
        <a:lstStyle/>
        <a:p>
          <a:pPr>
            <a:lnSpc>
              <a:spcPct val="100000"/>
            </a:lnSpc>
          </a:pPr>
          <a:r>
            <a:rPr lang="en-US" sz="1400" b="1" dirty="0">
              <a:solidFill>
                <a:schemeClr val="bg1"/>
              </a:solidFill>
            </a:rPr>
            <a:t>Locations</a:t>
          </a:r>
          <a:r>
            <a:rPr lang="en-US" sz="1400" dirty="0">
              <a:solidFill>
                <a:schemeClr val="bg1"/>
              </a:solidFill>
            </a:rPr>
            <a:t>: Previously six locations in Texas and Florida</a:t>
          </a:r>
        </a:p>
      </dgm:t>
    </dgm:pt>
    <dgm:pt modelId="{8A7031B5-BD0F-44CA-B0B6-6B153EEBA903}" type="sibTrans" cxnId="{C111CDAF-FD03-4B8C-8858-C9C829CB2601}">
      <dgm:prSet/>
      <dgm:spPr/>
      <dgm:t>
        <a:bodyPr/>
        <a:lstStyle/>
        <a:p>
          <a:pPr>
            <a:lnSpc>
              <a:spcPct val="100000"/>
            </a:lnSpc>
          </a:pPr>
          <a:endParaRPr lang="en-US"/>
        </a:p>
      </dgm:t>
    </dgm:pt>
    <dgm:pt modelId="{25795770-893F-4311-BA71-BB01429D2786}" type="parTrans" cxnId="{C111CDAF-FD03-4B8C-8858-C9C829CB2601}">
      <dgm:prSet/>
      <dgm:spPr/>
      <dgm:t>
        <a:bodyPr/>
        <a:lstStyle/>
        <a:p>
          <a:endParaRPr lang="en-US"/>
        </a:p>
      </dgm:t>
    </dgm:pt>
    <dgm:pt modelId="{F3A6ED7D-AB03-485E-8993-9F785BA43926}" type="pres">
      <dgm:prSet presAssocID="{B568E170-7131-4EF0-B5BE-B94CDAFBF1D3}" presName="root" presStyleCnt="0">
        <dgm:presLayoutVars>
          <dgm:dir/>
          <dgm:resizeHandles val="exact"/>
        </dgm:presLayoutVars>
      </dgm:prSet>
      <dgm:spPr/>
    </dgm:pt>
    <dgm:pt modelId="{BBD0DDAF-BFFF-45F2-92EB-BEEB66158858}" type="pres">
      <dgm:prSet presAssocID="{B568E170-7131-4EF0-B5BE-B94CDAFBF1D3}" presName="container" presStyleCnt="0">
        <dgm:presLayoutVars>
          <dgm:dir/>
          <dgm:resizeHandles val="exact"/>
        </dgm:presLayoutVars>
      </dgm:prSet>
      <dgm:spPr/>
    </dgm:pt>
    <dgm:pt modelId="{6EE722A1-BAA6-4684-BF18-9C9BF99BB6F6}" type="pres">
      <dgm:prSet presAssocID="{2BFBFDE9-C8D4-465B-ACC0-E590E093DED4}" presName="compNode" presStyleCnt="0"/>
      <dgm:spPr/>
    </dgm:pt>
    <dgm:pt modelId="{B8FB5BC4-6F89-417B-BA1F-3F670F387FDA}" type="pres">
      <dgm:prSet presAssocID="{2BFBFDE9-C8D4-465B-ACC0-E590E093DED4}" presName="iconBgRect" presStyleLbl="bgShp" presStyleIdx="0" presStyleCnt="4" custLinFactNeighborX="1122" custLinFactNeighborY="26972"/>
      <dgm:spPr/>
    </dgm:pt>
    <dgm:pt modelId="{D20146FC-2DF1-4004-BBCE-7C20875198BD}" type="pres">
      <dgm:prSet presAssocID="{2BFBFDE9-C8D4-465B-ACC0-E590E093DED4}" presName="iconRect" presStyleLbl="node1" presStyleIdx="0" presStyleCnt="4" custLinFactNeighborX="-8673" custLinFactNeighborY="5068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7B16C6AA-1D50-47F7-9E3E-F5707646ABB2}" type="pres">
      <dgm:prSet presAssocID="{2BFBFDE9-C8D4-465B-ACC0-E590E093DED4}" presName="spaceRect" presStyleCnt="0"/>
      <dgm:spPr/>
    </dgm:pt>
    <dgm:pt modelId="{868B7A2A-937E-40F9-B488-5D359A63B7D8}" type="pres">
      <dgm:prSet presAssocID="{2BFBFDE9-C8D4-465B-ACC0-E590E093DED4}" presName="textRect" presStyleLbl="revTx" presStyleIdx="0" presStyleCnt="4" custScaleY="185517" custLinFactNeighborX="-6321" custLinFactNeighborY="76301">
        <dgm:presLayoutVars>
          <dgm:chMax val="1"/>
          <dgm:chPref val="1"/>
        </dgm:presLayoutVars>
      </dgm:prSet>
      <dgm:spPr/>
    </dgm:pt>
    <dgm:pt modelId="{E086F615-BB89-4C9D-A39A-819EF9AE04F1}" type="pres">
      <dgm:prSet presAssocID="{65E7A2C6-8DBC-48C6-AA34-EB2F391AF9BC}" presName="sibTrans" presStyleLbl="sibTrans2D1" presStyleIdx="0" presStyleCnt="0"/>
      <dgm:spPr/>
    </dgm:pt>
    <dgm:pt modelId="{00981F61-466B-4C85-9F7A-E63828D2A179}" type="pres">
      <dgm:prSet presAssocID="{5A13C921-3499-4440-A4B4-2F284495A62C}" presName="compNode" presStyleCnt="0"/>
      <dgm:spPr/>
    </dgm:pt>
    <dgm:pt modelId="{CFB5F200-A214-414B-8208-5C10BA4ED5C2}" type="pres">
      <dgm:prSet presAssocID="{5A13C921-3499-4440-A4B4-2F284495A62C}" presName="iconBgRect" presStyleLbl="bgShp" presStyleIdx="1" presStyleCnt="4" custLinFactNeighborX="-1976" custLinFactNeighborY="32714"/>
      <dgm:spPr/>
    </dgm:pt>
    <dgm:pt modelId="{F26F7867-1351-4361-A629-958B45414099}" type="pres">
      <dgm:prSet presAssocID="{5A13C921-3499-4440-A4B4-2F284495A62C}" presName="iconRect" presStyleLbl="node1" presStyleIdx="1" presStyleCnt="4" custLinFactNeighborY="4386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89D06A2A-B884-4329-ACD9-8C4F94A34670}" type="pres">
      <dgm:prSet presAssocID="{5A13C921-3499-4440-A4B4-2F284495A62C}" presName="spaceRect" presStyleCnt="0"/>
      <dgm:spPr/>
    </dgm:pt>
    <dgm:pt modelId="{F2AB2C05-DB92-46EF-BE8F-A6152241F48E}" type="pres">
      <dgm:prSet presAssocID="{5A13C921-3499-4440-A4B4-2F284495A62C}" presName="textRect" presStyleLbl="revTx" presStyleIdx="1" presStyleCnt="4" custScaleY="249650" custLinFactNeighborX="-5536" custLinFactNeighborY="92490">
        <dgm:presLayoutVars>
          <dgm:chMax val="1"/>
          <dgm:chPref val="1"/>
        </dgm:presLayoutVars>
      </dgm:prSet>
      <dgm:spPr/>
    </dgm:pt>
    <dgm:pt modelId="{B9C5653D-E038-4EC5-B92F-152469A8A6E6}" type="pres">
      <dgm:prSet presAssocID="{1862258F-F1AB-4702-A297-BA0C4529A8FD}" presName="sibTrans" presStyleLbl="sibTrans2D1" presStyleIdx="0" presStyleCnt="0"/>
      <dgm:spPr/>
    </dgm:pt>
    <dgm:pt modelId="{B1CA61A0-FFD6-4B68-B168-BC6E7A1C5C11}" type="pres">
      <dgm:prSet presAssocID="{B5B2C7CB-DF32-4612-A097-7AA6A4A6462F}" presName="compNode" presStyleCnt="0"/>
      <dgm:spPr/>
    </dgm:pt>
    <dgm:pt modelId="{9EA5A8B4-C7DF-4BDA-A2E0-CD96D4E18CA4}" type="pres">
      <dgm:prSet presAssocID="{B5B2C7CB-DF32-4612-A097-7AA6A4A6462F}" presName="iconBgRect" presStyleLbl="bgShp" presStyleIdx="2" presStyleCnt="4" custLinFactNeighborY="-89661"/>
      <dgm:spPr/>
    </dgm:pt>
    <dgm:pt modelId="{DAABFFC5-3E2F-4C99-9C10-ED473E4A1D51}" type="pres">
      <dgm:prSet presAssocID="{B5B2C7CB-DF32-4612-A097-7AA6A4A6462F}" presName="iconRect" presStyleLbl="node1" presStyleIdx="2" presStyleCnt="4" custLinFactY="-52498" custLinFactNeighborX="7163"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17464772-E27C-4E8C-A6AC-E81E321BBDA7}" type="pres">
      <dgm:prSet presAssocID="{B5B2C7CB-DF32-4612-A097-7AA6A4A6462F}" presName="spaceRect" presStyleCnt="0"/>
      <dgm:spPr/>
    </dgm:pt>
    <dgm:pt modelId="{0C5B7A51-4C73-48D4-BA22-4110E1903E3C}" type="pres">
      <dgm:prSet presAssocID="{B5B2C7CB-DF32-4612-A097-7AA6A4A6462F}" presName="textRect" presStyleLbl="revTx" presStyleIdx="2" presStyleCnt="4" custLinFactY="-2988" custLinFactNeighborX="-6321" custLinFactNeighborY="-100000">
        <dgm:presLayoutVars>
          <dgm:chMax val="1"/>
          <dgm:chPref val="1"/>
        </dgm:presLayoutVars>
      </dgm:prSet>
      <dgm:spPr/>
    </dgm:pt>
    <dgm:pt modelId="{2CBE2F9A-0F85-42BE-AFA9-645E9DD6AE05}" type="pres">
      <dgm:prSet presAssocID="{8A7031B5-BD0F-44CA-B0B6-6B153EEBA903}" presName="sibTrans" presStyleLbl="sibTrans2D1" presStyleIdx="0" presStyleCnt="0"/>
      <dgm:spPr/>
    </dgm:pt>
    <dgm:pt modelId="{CF6562ED-DA54-4C0A-9D79-71C345CEE66F}" type="pres">
      <dgm:prSet presAssocID="{4C3527B9-7963-4405-B703-0029CC777062}" presName="compNode" presStyleCnt="0"/>
      <dgm:spPr/>
    </dgm:pt>
    <dgm:pt modelId="{306ACBB7-C0A3-402C-B871-6D0320FCFE3A}" type="pres">
      <dgm:prSet presAssocID="{4C3527B9-7963-4405-B703-0029CC777062}" presName="iconBgRect" presStyleLbl="bgShp" presStyleIdx="3" presStyleCnt="4" custLinFactNeighborY="-90872"/>
      <dgm:spPr/>
    </dgm:pt>
    <dgm:pt modelId="{5E1A8A48-E2ED-43D4-B554-C4073B960063}" type="pres">
      <dgm:prSet presAssocID="{4C3527B9-7963-4405-B703-0029CC777062}" presName="iconRect" presStyleLbl="node1" presStyleIdx="3" presStyleCnt="4" custLinFactY="-56676"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0234FDF4-84B4-499A-B4E0-06E6BCB7EB70}" type="pres">
      <dgm:prSet presAssocID="{4C3527B9-7963-4405-B703-0029CC777062}" presName="spaceRect" presStyleCnt="0"/>
      <dgm:spPr/>
    </dgm:pt>
    <dgm:pt modelId="{95CDAA82-1989-4E11-B2D4-AC2B13D36DB0}" type="pres">
      <dgm:prSet presAssocID="{4C3527B9-7963-4405-B703-0029CC777062}" presName="textRect" presStyleLbl="revTx" presStyleIdx="3" presStyleCnt="4" custScaleY="291587" custLinFactNeighborX="-5536" custLinFactNeighborY="-58237">
        <dgm:presLayoutVars>
          <dgm:chMax val="1"/>
          <dgm:chPref val="1"/>
        </dgm:presLayoutVars>
      </dgm:prSet>
      <dgm:spPr/>
    </dgm:pt>
  </dgm:ptLst>
  <dgm:cxnLst>
    <dgm:cxn modelId="{1F96BB1F-6D2C-694D-AAC9-BD302218D9BC}" type="presOf" srcId="{4C3527B9-7963-4405-B703-0029CC777062}" destId="{95CDAA82-1989-4E11-B2D4-AC2B13D36DB0}" srcOrd="0" destOrd="0" presId="urn:microsoft.com/office/officeart/2018/2/layout/IconCircleList"/>
    <dgm:cxn modelId="{B1CD9A27-BC0C-474A-98BC-2892E4B3E39C}" srcId="{B568E170-7131-4EF0-B5BE-B94CDAFBF1D3}" destId="{4C3527B9-7963-4405-B703-0029CC777062}" srcOrd="3" destOrd="0" parTransId="{C0FA8B5C-FA64-4A4C-89B5-576DC74004D5}" sibTransId="{A5454511-5564-466A-B84A-DDE7FE535888}"/>
    <dgm:cxn modelId="{D1FA373C-C327-7346-A6B3-FF9DAA39A71E}" type="presOf" srcId="{5A13C921-3499-4440-A4B4-2F284495A62C}" destId="{F2AB2C05-DB92-46EF-BE8F-A6152241F48E}" srcOrd="0" destOrd="0" presId="urn:microsoft.com/office/officeart/2018/2/layout/IconCircleList"/>
    <dgm:cxn modelId="{E6CAFD4D-F651-5D41-A768-E7716F5BE95F}" type="presOf" srcId="{2BFBFDE9-C8D4-465B-ACC0-E590E093DED4}" destId="{868B7A2A-937E-40F9-B488-5D359A63B7D8}" srcOrd="0" destOrd="0" presId="urn:microsoft.com/office/officeart/2018/2/layout/IconCircleList"/>
    <dgm:cxn modelId="{748E7159-51B7-A040-8DE4-E9A30366FAB2}" type="presOf" srcId="{B568E170-7131-4EF0-B5BE-B94CDAFBF1D3}" destId="{F3A6ED7D-AB03-485E-8993-9F785BA43926}" srcOrd="0" destOrd="0" presId="urn:microsoft.com/office/officeart/2018/2/layout/IconCircleList"/>
    <dgm:cxn modelId="{CE4C9288-E18B-7943-A508-645E00CA2E98}" type="presOf" srcId="{65E7A2C6-8DBC-48C6-AA34-EB2F391AF9BC}" destId="{E086F615-BB89-4C9D-A39A-819EF9AE04F1}" srcOrd="0" destOrd="0" presId="urn:microsoft.com/office/officeart/2018/2/layout/IconCircleList"/>
    <dgm:cxn modelId="{5C5C89AB-13BA-F642-9F34-E842A8EC2CB4}" type="presOf" srcId="{1862258F-F1AB-4702-A297-BA0C4529A8FD}" destId="{B9C5653D-E038-4EC5-B92F-152469A8A6E6}" srcOrd="0" destOrd="0" presId="urn:microsoft.com/office/officeart/2018/2/layout/IconCircleList"/>
    <dgm:cxn modelId="{AA8C90AC-46C2-4066-B007-239E5678D672}" srcId="{B568E170-7131-4EF0-B5BE-B94CDAFBF1D3}" destId="{2BFBFDE9-C8D4-465B-ACC0-E590E093DED4}" srcOrd="0" destOrd="0" parTransId="{10C95174-F964-4F61-A149-672752EBDE2C}" sibTransId="{65E7A2C6-8DBC-48C6-AA34-EB2F391AF9BC}"/>
    <dgm:cxn modelId="{C111CDAF-FD03-4B8C-8858-C9C829CB2601}" srcId="{B568E170-7131-4EF0-B5BE-B94CDAFBF1D3}" destId="{B5B2C7CB-DF32-4612-A097-7AA6A4A6462F}" srcOrd="2" destOrd="0" parTransId="{25795770-893F-4311-BA71-BB01429D2786}" sibTransId="{8A7031B5-BD0F-44CA-B0B6-6B153EEBA903}"/>
    <dgm:cxn modelId="{F7DF95DE-6FA3-43C2-B1A9-7A0D0F476C8F}" srcId="{B568E170-7131-4EF0-B5BE-B94CDAFBF1D3}" destId="{5A13C921-3499-4440-A4B4-2F284495A62C}" srcOrd="1" destOrd="0" parTransId="{B349DD79-C13A-455E-8556-AE5D33441EB0}" sibTransId="{1862258F-F1AB-4702-A297-BA0C4529A8FD}"/>
    <dgm:cxn modelId="{524D48E2-3ECF-D845-B00C-5C6CDEDE20D3}" type="presOf" srcId="{B5B2C7CB-DF32-4612-A097-7AA6A4A6462F}" destId="{0C5B7A51-4C73-48D4-BA22-4110E1903E3C}" srcOrd="0" destOrd="0" presId="urn:microsoft.com/office/officeart/2018/2/layout/IconCircleList"/>
    <dgm:cxn modelId="{F42FBBF7-B1BB-144D-ADE8-DFFBED1E3936}" type="presOf" srcId="{8A7031B5-BD0F-44CA-B0B6-6B153EEBA903}" destId="{2CBE2F9A-0F85-42BE-AFA9-645E9DD6AE05}" srcOrd="0" destOrd="0" presId="urn:microsoft.com/office/officeart/2018/2/layout/IconCircleList"/>
    <dgm:cxn modelId="{B179900A-E789-7042-A92B-AA58A6635E1D}" type="presParOf" srcId="{F3A6ED7D-AB03-485E-8993-9F785BA43926}" destId="{BBD0DDAF-BFFF-45F2-92EB-BEEB66158858}" srcOrd="0" destOrd="0" presId="urn:microsoft.com/office/officeart/2018/2/layout/IconCircleList"/>
    <dgm:cxn modelId="{81862B7E-27A4-784F-9BB2-7985D3CDC1F4}" type="presParOf" srcId="{BBD0DDAF-BFFF-45F2-92EB-BEEB66158858}" destId="{6EE722A1-BAA6-4684-BF18-9C9BF99BB6F6}" srcOrd="0" destOrd="0" presId="urn:microsoft.com/office/officeart/2018/2/layout/IconCircleList"/>
    <dgm:cxn modelId="{DFE10EB2-C671-EF42-A372-0CDE31601651}" type="presParOf" srcId="{6EE722A1-BAA6-4684-BF18-9C9BF99BB6F6}" destId="{B8FB5BC4-6F89-417B-BA1F-3F670F387FDA}" srcOrd="0" destOrd="0" presId="urn:microsoft.com/office/officeart/2018/2/layout/IconCircleList"/>
    <dgm:cxn modelId="{422A2342-C774-BC4E-B85E-84B4A82A0A03}" type="presParOf" srcId="{6EE722A1-BAA6-4684-BF18-9C9BF99BB6F6}" destId="{D20146FC-2DF1-4004-BBCE-7C20875198BD}" srcOrd="1" destOrd="0" presId="urn:microsoft.com/office/officeart/2018/2/layout/IconCircleList"/>
    <dgm:cxn modelId="{6AEE3E36-D32E-6246-B252-2C8FBAF49F83}" type="presParOf" srcId="{6EE722A1-BAA6-4684-BF18-9C9BF99BB6F6}" destId="{7B16C6AA-1D50-47F7-9E3E-F5707646ABB2}" srcOrd="2" destOrd="0" presId="urn:microsoft.com/office/officeart/2018/2/layout/IconCircleList"/>
    <dgm:cxn modelId="{89BFEAD0-BEAC-D246-8529-D75E9D83120A}" type="presParOf" srcId="{6EE722A1-BAA6-4684-BF18-9C9BF99BB6F6}" destId="{868B7A2A-937E-40F9-B488-5D359A63B7D8}" srcOrd="3" destOrd="0" presId="urn:microsoft.com/office/officeart/2018/2/layout/IconCircleList"/>
    <dgm:cxn modelId="{F2EA1A7C-CFC7-C046-844D-D6296BD124D1}" type="presParOf" srcId="{BBD0DDAF-BFFF-45F2-92EB-BEEB66158858}" destId="{E086F615-BB89-4C9D-A39A-819EF9AE04F1}" srcOrd="1" destOrd="0" presId="urn:microsoft.com/office/officeart/2018/2/layout/IconCircleList"/>
    <dgm:cxn modelId="{4CF50E95-CC67-5D49-BF04-A858DAA28260}" type="presParOf" srcId="{BBD0DDAF-BFFF-45F2-92EB-BEEB66158858}" destId="{00981F61-466B-4C85-9F7A-E63828D2A179}" srcOrd="2" destOrd="0" presId="urn:microsoft.com/office/officeart/2018/2/layout/IconCircleList"/>
    <dgm:cxn modelId="{E185E8D3-064B-3442-8086-C271E36DE1B5}" type="presParOf" srcId="{00981F61-466B-4C85-9F7A-E63828D2A179}" destId="{CFB5F200-A214-414B-8208-5C10BA4ED5C2}" srcOrd="0" destOrd="0" presId="urn:microsoft.com/office/officeart/2018/2/layout/IconCircleList"/>
    <dgm:cxn modelId="{9D2EEC4F-80D4-7D47-9F53-3A675B748B53}" type="presParOf" srcId="{00981F61-466B-4C85-9F7A-E63828D2A179}" destId="{F26F7867-1351-4361-A629-958B45414099}" srcOrd="1" destOrd="0" presId="urn:microsoft.com/office/officeart/2018/2/layout/IconCircleList"/>
    <dgm:cxn modelId="{ACD45293-C2BB-1746-A29E-1D2271AB935F}" type="presParOf" srcId="{00981F61-466B-4C85-9F7A-E63828D2A179}" destId="{89D06A2A-B884-4329-ACD9-8C4F94A34670}" srcOrd="2" destOrd="0" presId="urn:microsoft.com/office/officeart/2018/2/layout/IconCircleList"/>
    <dgm:cxn modelId="{62ECB571-3F86-1B41-BE57-0505AF8130A5}" type="presParOf" srcId="{00981F61-466B-4C85-9F7A-E63828D2A179}" destId="{F2AB2C05-DB92-46EF-BE8F-A6152241F48E}" srcOrd="3" destOrd="0" presId="urn:microsoft.com/office/officeart/2018/2/layout/IconCircleList"/>
    <dgm:cxn modelId="{9DE264F3-620F-4D4A-92E2-6FD938BA6897}" type="presParOf" srcId="{BBD0DDAF-BFFF-45F2-92EB-BEEB66158858}" destId="{B9C5653D-E038-4EC5-B92F-152469A8A6E6}" srcOrd="3" destOrd="0" presId="urn:microsoft.com/office/officeart/2018/2/layout/IconCircleList"/>
    <dgm:cxn modelId="{B3E47AD1-AE3F-DD4B-B6BA-98677788353A}" type="presParOf" srcId="{BBD0DDAF-BFFF-45F2-92EB-BEEB66158858}" destId="{B1CA61A0-FFD6-4B68-B168-BC6E7A1C5C11}" srcOrd="4" destOrd="0" presId="urn:microsoft.com/office/officeart/2018/2/layout/IconCircleList"/>
    <dgm:cxn modelId="{80F088C9-F651-3A43-9158-64EA898A86D3}" type="presParOf" srcId="{B1CA61A0-FFD6-4B68-B168-BC6E7A1C5C11}" destId="{9EA5A8B4-C7DF-4BDA-A2E0-CD96D4E18CA4}" srcOrd="0" destOrd="0" presId="urn:microsoft.com/office/officeart/2018/2/layout/IconCircleList"/>
    <dgm:cxn modelId="{7924C5E8-5C95-ED44-A764-8573DD1660CD}" type="presParOf" srcId="{B1CA61A0-FFD6-4B68-B168-BC6E7A1C5C11}" destId="{DAABFFC5-3E2F-4C99-9C10-ED473E4A1D51}" srcOrd="1" destOrd="0" presId="urn:microsoft.com/office/officeart/2018/2/layout/IconCircleList"/>
    <dgm:cxn modelId="{85B80EBC-C179-7649-842E-1EDC47D09C6A}" type="presParOf" srcId="{B1CA61A0-FFD6-4B68-B168-BC6E7A1C5C11}" destId="{17464772-E27C-4E8C-A6AC-E81E321BBDA7}" srcOrd="2" destOrd="0" presId="urn:microsoft.com/office/officeart/2018/2/layout/IconCircleList"/>
    <dgm:cxn modelId="{F28D65DD-152D-EA44-A513-A8CFABDBB578}" type="presParOf" srcId="{B1CA61A0-FFD6-4B68-B168-BC6E7A1C5C11}" destId="{0C5B7A51-4C73-48D4-BA22-4110E1903E3C}" srcOrd="3" destOrd="0" presId="urn:microsoft.com/office/officeart/2018/2/layout/IconCircleList"/>
    <dgm:cxn modelId="{4C1BB218-9773-0B49-BEF2-782BE0F7F6A1}" type="presParOf" srcId="{BBD0DDAF-BFFF-45F2-92EB-BEEB66158858}" destId="{2CBE2F9A-0F85-42BE-AFA9-645E9DD6AE05}" srcOrd="5" destOrd="0" presId="urn:microsoft.com/office/officeart/2018/2/layout/IconCircleList"/>
    <dgm:cxn modelId="{3964FB01-EECD-A44D-90B6-E655E0982BF9}" type="presParOf" srcId="{BBD0DDAF-BFFF-45F2-92EB-BEEB66158858}" destId="{CF6562ED-DA54-4C0A-9D79-71C345CEE66F}" srcOrd="6" destOrd="0" presId="urn:microsoft.com/office/officeart/2018/2/layout/IconCircleList"/>
    <dgm:cxn modelId="{7D612E7D-6044-9942-8951-D23DBC17F442}" type="presParOf" srcId="{CF6562ED-DA54-4C0A-9D79-71C345CEE66F}" destId="{306ACBB7-C0A3-402C-B871-6D0320FCFE3A}" srcOrd="0" destOrd="0" presId="urn:microsoft.com/office/officeart/2018/2/layout/IconCircleList"/>
    <dgm:cxn modelId="{2F6B8669-43FD-E048-BE79-7FF3C8CC3FEE}" type="presParOf" srcId="{CF6562ED-DA54-4C0A-9D79-71C345CEE66F}" destId="{5E1A8A48-E2ED-43D4-B554-C4073B960063}" srcOrd="1" destOrd="0" presId="urn:microsoft.com/office/officeart/2018/2/layout/IconCircleList"/>
    <dgm:cxn modelId="{489689BA-58EC-9B4B-B57D-A57670DA5DFB}" type="presParOf" srcId="{CF6562ED-DA54-4C0A-9D79-71C345CEE66F}" destId="{0234FDF4-84B4-499A-B4E0-06E6BCB7EB70}" srcOrd="2" destOrd="0" presId="urn:microsoft.com/office/officeart/2018/2/layout/IconCircleList"/>
    <dgm:cxn modelId="{6FC8DB7C-891B-5F45-9A39-E2642CB7A978}" type="presParOf" srcId="{CF6562ED-DA54-4C0A-9D79-71C345CEE66F}" destId="{95CDAA82-1989-4E11-B2D4-AC2B13D36DB0}"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136EA-951C-854E-A5F7-71901B49F484}" type="doc">
      <dgm:prSet loTypeId="urn:microsoft.com/office/officeart/2018/2/layout/IconCircleList" loCatId="icon" qsTypeId="urn:microsoft.com/office/officeart/2005/8/quickstyle/simple4" qsCatId="simple" csTypeId="urn:microsoft.com/office/officeart/2005/8/colors/accent1_2" csCatId="accent1" phldr="1"/>
      <dgm:spPr/>
      <dgm:t>
        <a:bodyPr/>
        <a:lstStyle/>
        <a:p>
          <a:endParaRPr lang="en-US"/>
        </a:p>
      </dgm:t>
    </dgm:pt>
    <dgm:pt modelId="{92E0F95B-CDD9-CF4E-837A-5E5A5925D9AD}">
      <dgm:prSet/>
      <dgm:spPr/>
      <dgm:t>
        <a:bodyPr/>
        <a:lstStyle/>
        <a:p>
          <a:pPr>
            <a:lnSpc>
              <a:spcPct val="100000"/>
            </a:lnSpc>
          </a:pPr>
          <a:r>
            <a:rPr lang="en-US" dirty="0">
              <a:latin typeface="Bodoni MT" panose="02070603080606020203" pitchFamily="18" charset="77"/>
            </a:rPr>
            <a:t>Current pharmacies (brick and mortar businesses) have high startup and fixed costs</a:t>
          </a:r>
        </a:p>
      </dgm:t>
    </dgm:pt>
    <dgm:pt modelId="{30B5DFE8-6757-5A45-B17A-331F26476492}" type="parTrans" cxnId="{50AF5484-3D5D-7346-9235-7E39ECB191F6}">
      <dgm:prSet/>
      <dgm:spPr/>
      <dgm:t>
        <a:bodyPr/>
        <a:lstStyle/>
        <a:p>
          <a:endParaRPr lang="en-US"/>
        </a:p>
      </dgm:t>
    </dgm:pt>
    <dgm:pt modelId="{D9169435-0F92-BC44-B198-F28A44238CD0}" type="sibTrans" cxnId="{50AF5484-3D5D-7346-9235-7E39ECB191F6}">
      <dgm:prSet/>
      <dgm:spPr/>
      <dgm:t>
        <a:bodyPr/>
        <a:lstStyle/>
        <a:p>
          <a:pPr>
            <a:lnSpc>
              <a:spcPct val="100000"/>
            </a:lnSpc>
          </a:pPr>
          <a:endParaRPr lang="en-US"/>
        </a:p>
      </dgm:t>
    </dgm:pt>
    <dgm:pt modelId="{A7F26959-0712-314C-94BF-CFCB940BFA43}">
      <dgm:prSet/>
      <dgm:spPr/>
      <dgm:t>
        <a:bodyPr/>
        <a:lstStyle/>
        <a:p>
          <a:pPr>
            <a:lnSpc>
              <a:spcPct val="100000"/>
            </a:lnSpc>
          </a:pPr>
          <a:r>
            <a:rPr lang="en-US" dirty="0">
              <a:latin typeface="Bodoni MT" panose="02070603080606020203" pitchFamily="18" charset="77"/>
            </a:rPr>
            <a:t>Inconvenient to patients </a:t>
          </a:r>
        </a:p>
      </dgm:t>
    </dgm:pt>
    <dgm:pt modelId="{1BC4CD5A-9001-6349-95E0-E987C08B390D}" type="parTrans" cxnId="{6592DD9A-472A-964E-ADE4-368F3FA27C54}">
      <dgm:prSet/>
      <dgm:spPr/>
      <dgm:t>
        <a:bodyPr/>
        <a:lstStyle/>
        <a:p>
          <a:endParaRPr lang="en-US"/>
        </a:p>
      </dgm:t>
    </dgm:pt>
    <dgm:pt modelId="{5D8E344E-1B87-074A-AB33-9F3052CC0B1C}" type="sibTrans" cxnId="{6592DD9A-472A-964E-ADE4-368F3FA27C54}">
      <dgm:prSet/>
      <dgm:spPr/>
      <dgm:t>
        <a:bodyPr/>
        <a:lstStyle/>
        <a:p>
          <a:pPr>
            <a:lnSpc>
              <a:spcPct val="100000"/>
            </a:lnSpc>
          </a:pPr>
          <a:endParaRPr lang="en-US"/>
        </a:p>
      </dgm:t>
    </dgm:pt>
    <dgm:pt modelId="{991455C8-CFA2-0E44-B87C-0A2409B0F2B2}">
      <dgm:prSet/>
      <dgm:spPr/>
      <dgm:t>
        <a:bodyPr/>
        <a:lstStyle/>
        <a:p>
          <a:pPr>
            <a:lnSpc>
              <a:spcPct val="100000"/>
            </a:lnSpc>
          </a:pPr>
          <a:r>
            <a:rPr lang="en-US" dirty="0">
              <a:latin typeface="Bodoni MT" panose="02070603080606020203" pitchFamily="18" charset="77"/>
            </a:rPr>
            <a:t>Manual counting and manual verification that can result in significant errors </a:t>
          </a:r>
        </a:p>
      </dgm:t>
    </dgm:pt>
    <dgm:pt modelId="{7F51B249-F7D6-1A4C-BF4F-CD81D473D1E2}" type="parTrans" cxnId="{550E2B3D-C5F3-E448-B298-D417C0768C60}">
      <dgm:prSet/>
      <dgm:spPr/>
      <dgm:t>
        <a:bodyPr/>
        <a:lstStyle/>
        <a:p>
          <a:endParaRPr lang="en-US"/>
        </a:p>
      </dgm:t>
    </dgm:pt>
    <dgm:pt modelId="{5DCF2128-424D-3045-803D-CE68E5726BB4}" type="sibTrans" cxnId="{550E2B3D-C5F3-E448-B298-D417C0768C60}">
      <dgm:prSet/>
      <dgm:spPr/>
      <dgm:t>
        <a:bodyPr/>
        <a:lstStyle/>
        <a:p>
          <a:pPr>
            <a:lnSpc>
              <a:spcPct val="100000"/>
            </a:lnSpc>
          </a:pPr>
          <a:endParaRPr lang="en-US"/>
        </a:p>
      </dgm:t>
    </dgm:pt>
    <dgm:pt modelId="{489078FD-332D-6847-9B45-F8C8E23BE2FA}">
      <dgm:prSet/>
      <dgm:spPr/>
      <dgm:t>
        <a:bodyPr/>
        <a:lstStyle/>
        <a:p>
          <a:pPr>
            <a:lnSpc>
              <a:spcPct val="100000"/>
            </a:lnSpc>
          </a:pPr>
          <a:r>
            <a:rPr lang="en-US" dirty="0">
              <a:latin typeface="Bodoni MT" panose="02070603080606020203" pitchFamily="18" charset="77"/>
            </a:rPr>
            <a:t>Unnecessary</a:t>
          </a:r>
          <a:r>
            <a:rPr lang="en-US" baseline="0" dirty="0">
              <a:latin typeface="Bodoni MT" panose="02070603080606020203" pitchFamily="18" charset="77"/>
            </a:rPr>
            <a:t> waiting time by sick patients</a:t>
          </a:r>
          <a:endParaRPr lang="en-US" dirty="0">
            <a:latin typeface="Bodoni MT" panose="02070603080606020203" pitchFamily="18" charset="77"/>
          </a:endParaRPr>
        </a:p>
      </dgm:t>
    </dgm:pt>
    <dgm:pt modelId="{C162196A-246B-6540-A14A-CCEE42782D9D}" type="parTrans" cxnId="{BC881214-D43A-F942-B8DD-B0493C9F1E3D}">
      <dgm:prSet/>
      <dgm:spPr/>
      <dgm:t>
        <a:bodyPr/>
        <a:lstStyle/>
        <a:p>
          <a:endParaRPr lang="en-US"/>
        </a:p>
      </dgm:t>
    </dgm:pt>
    <dgm:pt modelId="{FC67C396-6325-BF49-8497-FB9937FA4091}" type="sibTrans" cxnId="{BC881214-D43A-F942-B8DD-B0493C9F1E3D}">
      <dgm:prSet/>
      <dgm:spPr/>
      <dgm:t>
        <a:bodyPr/>
        <a:lstStyle/>
        <a:p>
          <a:endParaRPr lang="en-US"/>
        </a:p>
      </dgm:t>
    </dgm:pt>
    <dgm:pt modelId="{181ED8A0-B775-4069-A506-8540973F92FE}" type="pres">
      <dgm:prSet presAssocID="{BD5136EA-951C-854E-A5F7-71901B49F484}" presName="root" presStyleCnt="0">
        <dgm:presLayoutVars>
          <dgm:dir/>
          <dgm:resizeHandles val="exact"/>
        </dgm:presLayoutVars>
      </dgm:prSet>
      <dgm:spPr/>
    </dgm:pt>
    <dgm:pt modelId="{97E72EB2-6C2B-497F-8375-782895A353C7}" type="pres">
      <dgm:prSet presAssocID="{BD5136EA-951C-854E-A5F7-71901B49F484}" presName="container" presStyleCnt="0">
        <dgm:presLayoutVars>
          <dgm:dir/>
          <dgm:resizeHandles val="exact"/>
        </dgm:presLayoutVars>
      </dgm:prSet>
      <dgm:spPr/>
    </dgm:pt>
    <dgm:pt modelId="{08752F87-B5FF-4255-9256-6503A323578B}" type="pres">
      <dgm:prSet presAssocID="{92E0F95B-CDD9-CF4E-837A-5E5A5925D9AD}" presName="compNode" presStyleCnt="0"/>
      <dgm:spPr/>
    </dgm:pt>
    <dgm:pt modelId="{C27A3A0F-735C-403A-A245-5121B7D45337}" type="pres">
      <dgm:prSet presAssocID="{92E0F95B-CDD9-CF4E-837A-5E5A5925D9AD}" presName="iconBgRect" presStyleLbl="bgShp" presStyleIdx="0" presStyleCnt="4"/>
      <dgm:spPr/>
    </dgm:pt>
    <dgm:pt modelId="{DF77B051-AA81-4520-B280-08AAF4472E84}" type="pres">
      <dgm:prSet presAssocID="{92E0F95B-CDD9-CF4E-837A-5E5A5925D9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7364DAE6-77BA-46D7-8ADB-56E8A070B726}" type="pres">
      <dgm:prSet presAssocID="{92E0F95B-CDD9-CF4E-837A-5E5A5925D9AD}" presName="spaceRect" presStyleCnt="0"/>
      <dgm:spPr/>
    </dgm:pt>
    <dgm:pt modelId="{31174E1D-83F0-4949-9E6D-6D9C7C47F2D0}" type="pres">
      <dgm:prSet presAssocID="{92E0F95B-CDD9-CF4E-837A-5E5A5925D9AD}" presName="textRect" presStyleLbl="revTx" presStyleIdx="0" presStyleCnt="4">
        <dgm:presLayoutVars>
          <dgm:chMax val="1"/>
          <dgm:chPref val="1"/>
        </dgm:presLayoutVars>
      </dgm:prSet>
      <dgm:spPr/>
    </dgm:pt>
    <dgm:pt modelId="{5BBE3A4F-389C-4532-BDE0-A594D02A27B2}" type="pres">
      <dgm:prSet presAssocID="{D9169435-0F92-BC44-B198-F28A44238CD0}" presName="sibTrans" presStyleLbl="sibTrans2D1" presStyleIdx="0" presStyleCnt="0"/>
      <dgm:spPr/>
    </dgm:pt>
    <dgm:pt modelId="{70D0DBAF-7AC8-402A-9841-F8233C331CD6}" type="pres">
      <dgm:prSet presAssocID="{A7F26959-0712-314C-94BF-CFCB940BFA43}" presName="compNode" presStyleCnt="0"/>
      <dgm:spPr/>
    </dgm:pt>
    <dgm:pt modelId="{945CFE2A-6AB7-4DE6-8EFC-5B3DA936A046}" type="pres">
      <dgm:prSet presAssocID="{A7F26959-0712-314C-94BF-CFCB940BFA43}" presName="iconBgRect" presStyleLbl="bgShp" presStyleIdx="1" presStyleCnt="4"/>
      <dgm:spPr/>
    </dgm:pt>
    <dgm:pt modelId="{94E0EDAD-21D6-4CB0-A6F1-28592B599F47}" type="pres">
      <dgm:prSet presAssocID="{A7F26959-0712-314C-94BF-CFCB940BFA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AA1BABAA-F279-4061-860F-C477F8BDF22A}" type="pres">
      <dgm:prSet presAssocID="{A7F26959-0712-314C-94BF-CFCB940BFA43}" presName="spaceRect" presStyleCnt="0"/>
      <dgm:spPr/>
    </dgm:pt>
    <dgm:pt modelId="{E9193638-3B0D-4F29-A0B1-2239D6551A33}" type="pres">
      <dgm:prSet presAssocID="{A7F26959-0712-314C-94BF-CFCB940BFA43}" presName="textRect" presStyleLbl="revTx" presStyleIdx="1" presStyleCnt="4">
        <dgm:presLayoutVars>
          <dgm:chMax val="1"/>
          <dgm:chPref val="1"/>
        </dgm:presLayoutVars>
      </dgm:prSet>
      <dgm:spPr/>
    </dgm:pt>
    <dgm:pt modelId="{1CFF1B18-A198-4BA7-BA70-7341F5C7A633}" type="pres">
      <dgm:prSet presAssocID="{5D8E344E-1B87-074A-AB33-9F3052CC0B1C}" presName="sibTrans" presStyleLbl="sibTrans2D1" presStyleIdx="0" presStyleCnt="0"/>
      <dgm:spPr/>
    </dgm:pt>
    <dgm:pt modelId="{ADDAA1E7-AEA6-4F90-B6C5-30A5327BED9A}" type="pres">
      <dgm:prSet presAssocID="{991455C8-CFA2-0E44-B87C-0A2409B0F2B2}" presName="compNode" presStyleCnt="0"/>
      <dgm:spPr/>
    </dgm:pt>
    <dgm:pt modelId="{CDAC6BAF-EE7A-471D-B71F-E471F5B31F23}" type="pres">
      <dgm:prSet presAssocID="{991455C8-CFA2-0E44-B87C-0A2409B0F2B2}" presName="iconBgRect" presStyleLbl="bgShp" presStyleIdx="2" presStyleCnt="4"/>
      <dgm:spPr/>
    </dgm:pt>
    <dgm:pt modelId="{8283CE9A-608A-4D15-A4FE-E0F9DE27CF93}" type="pres">
      <dgm:prSet presAssocID="{991455C8-CFA2-0E44-B87C-0A2409B0F2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106A3CD-D319-43B9-BC72-383A9F18E443}" type="pres">
      <dgm:prSet presAssocID="{991455C8-CFA2-0E44-B87C-0A2409B0F2B2}" presName="spaceRect" presStyleCnt="0"/>
      <dgm:spPr/>
    </dgm:pt>
    <dgm:pt modelId="{74EBDBE9-62A3-4E32-87E1-7A314F389362}" type="pres">
      <dgm:prSet presAssocID="{991455C8-CFA2-0E44-B87C-0A2409B0F2B2}" presName="textRect" presStyleLbl="revTx" presStyleIdx="2" presStyleCnt="4">
        <dgm:presLayoutVars>
          <dgm:chMax val="1"/>
          <dgm:chPref val="1"/>
        </dgm:presLayoutVars>
      </dgm:prSet>
      <dgm:spPr/>
    </dgm:pt>
    <dgm:pt modelId="{276BBAB4-7D30-403D-9348-D276C32B6D67}" type="pres">
      <dgm:prSet presAssocID="{5DCF2128-424D-3045-803D-CE68E5726BB4}" presName="sibTrans" presStyleLbl="sibTrans2D1" presStyleIdx="0" presStyleCnt="0"/>
      <dgm:spPr/>
    </dgm:pt>
    <dgm:pt modelId="{BD0D2317-65AF-4C6C-A55F-290868E423FB}" type="pres">
      <dgm:prSet presAssocID="{489078FD-332D-6847-9B45-F8C8E23BE2FA}" presName="compNode" presStyleCnt="0"/>
      <dgm:spPr/>
    </dgm:pt>
    <dgm:pt modelId="{6B8E4731-2BA8-47E7-A413-9B1AB8D3A690}" type="pres">
      <dgm:prSet presAssocID="{489078FD-332D-6847-9B45-F8C8E23BE2FA}" presName="iconBgRect" presStyleLbl="bgShp" presStyleIdx="3" presStyleCnt="4"/>
      <dgm:spPr/>
    </dgm:pt>
    <dgm:pt modelId="{BD0B9FBC-8D45-4359-9EC9-2D12A34B7B15}" type="pres">
      <dgm:prSet presAssocID="{489078FD-332D-6847-9B45-F8C8E23BE2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B3C93652-9ED9-40EC-B50A-B3A875E7C562}" type="pres">
      <dgm:prSet presAssocID="{489078FD-332D-6847-9B45-F8C8E23BE2FA}" presName="spaceRect" presStyleCnt="0"/>
      <dgm:spPr/>
    </dgm:pt>
    <dgm:pt modelId="{7072E2DB-0628-47E7-946F-4D25C3DB32CE}" type="pres">
      <dgm:prSet presAssocID="{489078FD-332D-6847-9B45-F8C8E23BE2FA}" presName="textRect" presStyleLbl="revTx" presStyleIdx="3" presStyleCnt="4">
        <dgm:presLayoutVars>
          <dgm:chMax val="1"/>
          <dgm:chPref val="1"/>
        </dgm:presLayoutVars>
      </dgm:prSet>
      <dgm:spPr/>
    </dgm:pt>
  </dgm:ptLst>
  <dgm:cxnLst>
    <dgm:cxn modelId="{BC881214-D43A-F942-B8DD-B0493C9F1E3D}" srcId="{BD5136EA-951C-854E-A5F7-71901B49F484}" destId="{489078FD-332D-6847-9B45-F8C8E23BE2FA}" srcOrd="3" destOrd="0" parTransId="{C162196A-246B-6540-A14A-CCEE42782D9D}" sibTransId="{FC67C396-6325-BF49-8497-FB9937FA4091}"/>
    <dgm:cxn modelId="{550E2B3D-C5F3-E448-B298-D417C0768C60}" srcId="{BD5136EA-951C-854E-A5F7-71901B49F484}" destId="{991455C8-CFA2-0E44-B87C-0A2409B0F2B2}" srcOrd="2" destOrd="0" parTransId="{7F51B249-F7D6-1A4C-BF4F-CD81D473D1E2}" sibTransId="{5DCF2128-424D-3045-803D-CE68E5726BB4}"/>
    <dgm:cxn modelId="{F53EF55C-73D8-A84B-B639-AB5A5AD08369}" type="presOf" srcId="{BD5136EA-951C-854E-A5F7-71901B49F484}" destId="{181ED8A0-B775-4069-A506-8540973F92FE}" srcOrd="0" destOrd="0" presId="urn:microsoft.com/office/officeart/2018/2/layout/IconCircleList"/>
    <dgm:cxn modelId="{F4342E4E-0DEB-8743-BEF3-ADA64FDEDCC6}" type="presOf" srcId="{A7F26959-0712-314C-94BF-CFCB940BFA43}" destId="{E9193638-3B0D-4F29-A0B1-2239D6551A33}" srcOrd="0" destOrd="0" presId="urn:microsoft.com/office/officeart/2018/2/layout/IconCircleList"/>
    <dgm:cxn modelId="{0C12AB72-3C10-ED4F-894D-965B7E46E5EB}" type="presOf" srcId="{D9169435-0F92-BC44-B198-F28A44238CD0}" destId="{5BBE3A4F-389C-4532-BDE0-A594D02A27B2}" srcOrd="0" destOrd="0" presId="urn:microsoft.com/office/officeart/2018/2/layout/IconCircleList"/>
    <dgm:cxn modelId="{2E38AD72-C90C-7E4C-81C9-14F00BB64FE4}" type="presOf" srcId="{92E0F95B-CDD9-CF4E-837A-5E5A5925D9AD}" destId="{31174E1D-83F0-4949-9E6D-6D9C7C47F2D0}" srcOrd="0" destOrd="0" presId="urn:microsoft.com/office/officeart/2018/2/layout/IconCircleList"/>
    <dgm:cxn modelId="{9E8F3B54-A3B7-BC43-836A-43082822B618}" type="presOf" srcId="{5D8E344E-1B87-074A-AB33-9F3052CC0B1C}" destId="{1CFF1B18-A198-4BA7-BA70-7341F5C7A633}" srcOrd="0" destOrd="0" presId="urn:microsoft.com/office/officeart/2018/2/layout/IconCircleList"/>
    <dgm:cxn modelId="{50AF5484-3D5D-7346-9235-7E39ECB191F6}" srcId="{BD5136EA-951C-854E-A5F7-71901B49F484}" destId="{92E0F95B-CDD9-CF4E-837A-5E5A5925D9AD}" srcOrd="0" destOrd="0" parTransId="{30B5DFE8-6757-5A45-B17A-331F26476492}" sibTransId="{D9169435-0F92-BC44-B198-F28A44238CD0}"/>
    <dgm:cxn modelId="{6592DD9A-472A-964E-ADE4-368F3FA27C54}" srcId="{BD5136EA-951C-854E-A5F7-71901B49F484}" destId="{A7F26959-0712-314C-94BF-CFCB940BFA43}" srcOrd="1" destOrd="0" parTransId="{1BC4CD5A-9001-6349-95E0-E987C08B390D}" sibTransId="{5D8E344E-1B87-074A-AB33-9F3052CC0B1C}"/>
    <dgm:cxn modelId="{CB342FA7-E26B-3446-AA59-B4F9808C0D19}" type="presOf" srcId="{5DCF2128-424D-3045-803D-CE68E5726BB4}" destId="{276BBAB4-7D30-403D-9348-D276C32B6D67}" srcOrd="0" destOrd="0" presId="urn:microsoft.com/office/officeart/2018/2/layout/IconCircleList"/>
    <dgm:cxn modelId="{D336D1B8-4E01-5041-A042-8763525F3D9C}" type="presOf" srcId="{991455C8-CFA2-0E44-B87C-0A2409B0F2B2}" destId="{74EBDBE9-62A3-4E32-87E1-7A314F389362}" srcOrd="0" destOrd="0" presId="urn:microsoft.com/office/officeart/2018/2/layout/IconCircleList"/>
    <dgm:cxn modelId="{A14D2BE7-5868-5446-988F-E80FE37A2F30}" type="presOf" srcId="{489078FD-332D-6847-9B45-F8C8E23BE2FA}" destId="{7072E2DB-0628-47E7-946F-4D25C3DB32CE}" srcOrd="0" destOrd="0" presId="urn:microsoft.com/office/officeart/2018/2/layout/IconCircleList"/>
    <dgm:cxn modelId="{A1B05471-E9E4-5748-A05C-8B7444DD64C2}" type="presParOf" srcId="{181ED8A0-B775-4069-A506-8540973F92FE}" destId="{97E72EB2-6C2B-497F-8375-782895A353C7}" srcOrd="0" destOrd="0" presId="urn:microsoft.com/office/officeart/2018/2/layout/IconCircleList"/>
    <dgm:cxn modelId="{091D0FAC-B1ED-BE44-83A4-41E9E728C69F}" type="presParOf" srcId="{97E72EB2-6C2B-497F-8375-782895A353C7}" destId="{08752F87-B5FF-4255-9256-6503A323578B}" srcOrd="0" destOrd="0" presId="urn:microsoft.com/office/officeart/2018/2/layout/IconCircleList"/>
    <dgm:cxn modelId="{A08DB28C-ABB5-BC49-BE28-7516E29BFAAE}" type="presParOf" srcId="{08752F87-B5FF-4255-9256-6503A323578B}" destId="{C27A3A0F-735C-403A-A245-5121B7D45337}" srcOrd="0" destOrd="0" presId="urn:microsoft.com/office/officeart/2018/2/layout/IconCircleList"/>
    <dgm:cxn modelId="{E202443E-0628-8B41-89B7-5AC013FA38D5}" type="presParOf" srcId="{08752F87-B5FF-4255-9256-6503A323578B}" destId="{DF77B051-AA81-4520-B280-08AAF4472E84}" srcOrd="1" destOrd="0" presId="urn:microsoft.com/office/officeart/2018/2/layout/IconCircleList"/>
    <dgm:cxn modelId="{6AB975B8-D95C-7B4A-B29F-16AC2054FF4B}" type="presParOf" srcId="{08752F87-B5FF-4255-9256-6503A323578B}" destId="{7364DAE6-77BA-46D7-8ADB-56E8A070B726}" srcOrd="2" destOrd="0" presId="urn:microsoft.com/office/officeart/2018/2/layout/IconCircleList"/>
    <dgm:cxn modelId="{64D04932-560F-0F4B-ACEF-510756A081E0}" type="presParOf" srcId="{08752F87-B5FF-4255-9256-6503A323578B}" destId="{31174E1D-83F0-4949-9E6D-6D9C7C47F2D0}" srcOrd="3" destOrd="0" presId="urn:microsoft.com/office/officeart/2018/2/layout/IconCircleList"/>
    <dgm:cxn modelId="{4D7FDEB2-E159-9847-9E13-9703DB62B399}" type="presParOf" srcId="{97E72EB2-6C2B-497F-8375-782895A353C7}" destId="{5BBE3A4F-389C-4532-BDE0-A594D02A27B2}" srcOrd="1" destOrd="0" presId="urn:microsoft.com/office/officeart/2018/2/layout/IconCircleList"/>
    <dgm:cxn modelId="{2E2C3B38-A972-5249-8C99-606870473C0E}" type="presParOf" srcId="{97E72EB2-6C2B-497F-8375-782895A353C7}" destId="{70D0DBAF-7AC8-402A-9841-F8233C331CD6}" srcOrd="2" destOrd="0" presId="urn:microsoft.com/office/officeart/2018/2/layout/IconCircleList"/>
    <dgm:cxn modelId="{55510966-C1EE-D74F-A06B-935E6A0B7727}" type="presParOf" srcId="{70D0DBAF-7AC8-402A-9841-F8233C331CD6}" destId="{945CFE2A-6AB7-4DE6-8EFC-5B3DA936A046}" srcOrd="0" destOrd="0" presId="urn:microsoft.com/office/officeart/2018/2/layout/IconCircleList"/>
    <dgm:cxn modelId="{A8D8D526-3402-7347-94BF-715D2FA94A57}" type="presParOf" srcId="{70D0DBAF-7AC8-402A-9841-F8233C331CD6}" destId="{94E0EDAD-21D6-4CB0-A6F1-28592B599F47}" srcOrd="1" destOrd="0" presId="urn:microsoft.com/office/officeart/2018/2/layout/IconCircleList"/>
    <dgm:cxn modelId="{6FD116AE-E0E4-9B48-A2AB-0EE0178AEFD1}" type="presParOf" srcId="{70D0DBAF-7AC8-402A-9841-F8233C331CD6}" destId="{AA1BABAA-F279-4061-860F-C477F8BDF22A}" srcOrd="2" destOrd="0" presId="urn:microsoft.com/office/officeart/2018/2/layout/IconCircleList"/>
    <dgm:cxn modelId="{10D2E9B9-2D2E-684C-90AC-DEA7535DBA9C}" type="presParOf" srcId="{70D0DBAF-7AC8-402A-9841-F8233C331CD6}" destId="{E9193638-3B0D-4F29-A0B1-2239D6551A33}" srcOrd="3" destOrd="0" presId="urn:microsoft.com/office/officeart/2018/2/layout/IconCircleList"/>
    <dgm:cxn modelId="{9AE4E183-5F60-6044-A13F-40EC7620EED8}" type="presParOf" srcId="{97E72EB2-6C2B-497F-8375-782895A353C7}" destId="{1CFF1B18-A198-4BA7-BA70-7341F5C7A633}" srcOrd="3" destOrd="0" presId="urn:microsoft.com/office/officeart/2018/2/layout/IconCircleList"/>
    <dgm:cxn modelId="{7505BFAE-C018-5C4B-B9CB-1A50E52C04C2}" type="presParOf" srcId="{97E72EB2-6C2B-497F-8375-782895A353C7}" destId="{ADDAA1E7-AEA6-4F90-B6C5-30A5327BED9A}" srcOrd="4" destOrd="0" presId="urn:microsoft.com/office/officeart/2018/2/layout/IconCircleList"/>
    <dgm:cxn modelId="{DE8FA9E7-6E9A-A149-8D30-F71ED9EDA195}" type="presParOf" srcId="{ADDAA1E7-AEA6-4F90-B6C5-30A5327BED9A}" destId="{CDAC6BAF-EE7A-471D-B71F-E471F5B31F23}" srcOrd="0" destOrd="0" presId="urn:microsoft.com/office/officeart/2018/2/layout/IconCircleList"/>
    <dgm:cxn modelId="{FCABD757-D484-E94D-8BA4-B09D4703FAE4}" type="presParOf" srcId="{ADDAA1E7-AEA6-4F90-B6C5-30A5327BED9A}" destId="{8283CE9A-608A-4D15-A4FE-E0F9DE27CF93}" srcOrd="1" destOrd="0" presId="urn:microsoft.com/office/officeart/2018/2/layout/IconCircleList"/>
    <dgm:cxn modelId="{BA75A517-F6F0-604D-9CCC-AAC3E1E96BDA}" type="presParOf" srcId="{ADDAA1E7-AEA6-4F90-B6C5-30A5327BED9A}" destId="{6106A3CD-D319-43B9-BC72-383A9F18E443}" srcOrd="2" destOrd="0" presId="urn:microsoft.com/office/officeart/2018/2/layout/IconCircleList"/>
    <dgm:cxn modelId="{62673DF3-4EAE-F343-A93E-0BF51F4CB020}" type="presParOf" srcId="{ADDAA1E7-AEA6-4F90-B6C5-30A5327BED9A}" destId="{74EBDBE9-62A3-4E32-87E1-7A314F389362}" srcOrd="3" destOrd="0" presId="urn:microsoft.com/office/officeart/2018/2/layout/IconCircleList"/>
    <dgm:cxn modelId="{6B2C4D3C-2D82-4142-ACDE-057DA1E8DA1E}" type="presParOf" srcId="{97E72EB2-6C2B-497F-8375-782895A353C7}" destId="{276BBAB4-7D30-403D-9348-D276C32B6D67}" srcOrd="5" destOrd="0" presId="urn:microsoft.com/office/officeart/2018/2/layout/IconCircleList"/>
    <dgm:cxn modelId="{91DCD018-C52F-C244-BE37-DCD891A90B43}" type="presParOf" srcId="{97E72EB2-6C2B-497F-8375-782895A353C7}" destId="{BD0D2317-65AF-4C6C-A55F-290868E423FB}" srcOrd="6" destOrd="0" presId="urn:microsoft.com/office/officeart/2018/2/layout/IconCircleList"/>
    <dgm:cxn modelId="{B8C7C2F2-8F4D-AB41-953F-1C57A4DF08E9}" type="presParOf" srcId="{BD0D2317-65AF-4C6C-A55F-290868E423FB}" destId="{6B8E4731-2BA8-47E7-A413-9B1AB8D3A690}" srcOrd="0" destOrd="0" presId="urn:microsoft.com/office/officeart/2018/2/layout/IconCircleList"/>
    <dgm:cxn modelId="{AD8BD317-118C-AF41-9833-B5CC1F79260D}" type="presParOf" srcId="{BD0D2317-65AF-4C6C-A55F-290868E423FB}" destId="{BD0B9FBC-8D45-4359-9EC9-2D12A34B7B15}" srcOrd="1" destOrd="0" presId="urn:microsoft.com/office/officeart/2018/2/layout/IconCircleList"/>
    <dgm:cxn modelId="{B0E74430-BD92-CC40-A2F8-2A375379DC1C}" type="presParOf" srcId="{BD0D2317-65AF-4C6C-A55F-290868E423FB}" destId="{B3C93652-9ED9-40EC-B50A-B3A875E7C562}" srcOrd="2" destOrd="0" presId="urn:microsoft.com/office/officeart/2018/2/layout/IconCircleList"/>
    <dgm:cxn modelId="{22FFFC7B-4C15-7647-9678-F562DB606F33}" type="presParOf" srcId="{BD0D2317-65AF-4C6C-A55F-290868E423FB}" destId="{7072E2DB-0628-47E7-946F-4D25C3DB32CE}"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D707427-AB1D-4C22-ACD8-7E94C2447284}" type="doc">
      <dgm:prSet loTypeId="urn:microsoft.com/office/officeart/2018/2/layout/IconLabelList" loCatId="icon" qsTypeId="urn:microsoft.com/office/officeart/2005/8/quickstyle/3d1" qsCatId="3D" csTypeId="urn:microsoft.com/office/officeart/2005/8/colors/accent6_2" csCatId="accent6" phldr="1"/>
      <dgm:spPr/>
      <dgm:t>
        <a:bodyPr/>
        <a:lstStyle/>
        <a:p>
          <a:endParaRPr lang="en-US"/>
        </a:p>
      </dgm:t>
    </dgm:pt>
    <dgm:pt modelId="{8D4A8074-4B71-45B3-BF08-F4972980B5B4}">
      <dgm:prSet custT="1"/>
      <dgm:spPr/>
      <dgm:t>
        <a:bodyPr/>
        <a:lstStyle/>
        <a:p>
          <a:pPr>
            <a:lnSpc>
              <a:spcPct val="100000"/>
            </a:lnSpc>
          </a:pPr>
          <a:r>
            <a:rPr lang="en-US" sz="1600" b="1" dirty="0">
              <a:solidFill>
                <a:schemeClr val="bg1"/>
              </a:solidFill>
              <a:latin typeface="Bodoni MT" panose="02070603080606020203" pitchFamily="18" charset="77"/>
            </a:rPr>
            <a:t>Space: </a:t>
          </a:r>
          <a:r>
            <a:rPr lang="en-US" sz="1600" b="0" dirty="0">
              <a:solidFill>
                <a:schemeClr val="bg1"/>
              </a:solidFill>
              <a:latin typeface="Bodoni MT" panose="02070603080606020203" pitchFamily="18" charset="77"/>
            </a:rPr>
            <a:t>Total operational footprint is just 150-250 SF, as opposed to a modern pharmacy that may require 1,700 square feet</a:t>
          </a:r>
        </a:p>
      </dgm:t>
    </dgm:pt>
    <dgm:pt modelId="{DBF1D86E-C15F-44AE-831B-714C25936F84}" type="parTrans" cxnId="{C530E20B-FE23-489A-95A0-12D143C590D4}">
      <dgm:prSet/>
      <dgm:spPr/>
      <dgm:t>
        <a:bodyPr/>
        <a:lstStyle/>
        <a:p>
          <a:endParaRPr lang="en-US"/>
        </a:p>
      </dgm:t>
    </dgm:pt>
    <dgm:pt modelId="{CBFB5A0E-2359-482A-A185-845C91AB3906}" type="sibTrans" cxnId="{C530E20B-FE23-489A-95A0-12D143C590D4}">
      <dgm:prSet/>
      <dgm:spPr/>
      <dgm:t>
        <a:bodyPr/>
        <a:lstStyle/>
        <a:p>
          <a:pPr>
            <a:lnSpc>
              <a:spcPct val="100000"/>
            </a:lnSpc>
          </a:pPr>
          <a:endParaRPr lang="en-US"/>
        </a:p>
      </dgm:t>
    </dgm:pt>
    <dgm:pt modelId="{FCECBE38-68CD-498E-8715-EC0CF941EE67}">
      <dgm:prSet custT="1"/>
      <dgm:spPr/>
      <dgm:t>
        <a:bodyPr/>
        <a:lstStyle/>
        <a:p>
          <a:pPr>
            <a:lnSpc>
              <a:spcPct val="100000"/>
            </a:lnSpc>
          </a:pPr>
          <a:r>
            <a:rPr lang="en-US" sz="1600" b="1" dirty="0">
              <a:solidFill>
                <a:schemeClr val="bg1"/>
              </a:solidFill>
              <a:latin typeface="Bodoni MT" panose="02070603080606020203" pitchFamily="18" charset="77"/>
            </a:rPr>
            <a:t>Location: </a:t>
          </a:r>
          <a:r>
            <a:rPr lang="en-US" sz="1600" b="0" dirty="0">
              <a:solidFill>
                <a:schemeClr val="bg1"/>
              </a:solidFill>
              <a:latin typeface="Bodoni MT" panose="02070603080606020203" pitchFamily="18" charset="77"/>
            </a:rPr>
            <a:t>Smart PharmAssist™ Kiosks are located at the point of care and retail locations</a:t>
          </a:r>
        </a:p>
      </dgm:t>
    </dgm:pt>
    <dgm:pt modelId="{0FB768AB-BB4A-4BEE-9BEB-903AAD020756}" type="parTrans" cxnId="{853B434B-8E5A-452A-8C06-01406BEE2D1A}">
      <dgm:prSet/>
      <dgm:spPr/>
      <dgm:t>
        <a:bodyPr/>
        <a:lstStyle/>
        <a:p>
          <a:endParaRPr lang="en-US"/>
        </a:p>
      </dgm:t>
    </dgm:pt>
    <dgm:pt modelId="{0CECC9DE-5940-4A3F-B152-6DC995BBE687}" type="sibTrans" cxnId="{853B434B-8E5A-452A-8C06-01406BEE2D1A}">
      <dgm:prSet/>
      <dgm:spPr/>
      <dgm:t>
        <a:bodyPr/>
        <a:lstStyle/>
        <a:p>
          <a:pPr>
            <a:lnSpc>
              <a:spcPct val="100000"/>
            </a:lnSpc>
          </a:pPr>
          <a:endParaRPr lang="en-US"/>
        </a:p>
      </dgm:t>
    </dgm:pt>
    <dgm:pt modelId="{A65AA9A2-82E9-4C8D-8F8E-95DC5EF625D9}">
      <dgm:prSet custT="1"/>
      <dgm:spPr/>
      <dgm:t>
        <a:bodyPr/>
        <a:lstStyle/>
        <a:p>
          <a:pPr>
            <a:lnSpc>
              <a:spcPct val="100000"/>
            </a:lnSpc>
          </a:pPr>
          <a:r>
            <a:rPr lang="en-US" sz="1600" b="1" dirty="0">
              <a:solidFill>
                <a:schemeClr val="bg1"/>
              </a:solidFill>
              <a:latin typeface="Bodoni MT" panose="02070603080606020203" pitchFamily="18" charset="77"/>
            </a:rPr>
            <a:t>No Long Waits: </a:t>
          </a:r>
          <a:r>
            <a:rPr lang="en-US" sz="1600" b="0" dirty="0">
              <a:solidFill>
                <a:schemeClr val="bg1"/>
              </a:solidFill>
              <a:latin typeface="Bodoni MT" panose="02070603080606020203" pitchFamily="18" charset="77"/>
            </a:rPr>
            <a:t>No long waits with medications dispensed in one minute or less</a:t>
          </a:r>
        </a:p>
      </dgm:t>
    </dgm:pt>
    <dgm:pt modelId="{ADAE98D9-267E-4ED4-BA6D-F7C79449A5BC}" type="parTrans" cxnId="{2DBBF2CE-51B3-49AD-9106-BC78731C7BE2}">
      <dgm:prSet/>
      <dgm:spPr/>
      <dgm:t>
        <a:bodyPr/>
        <a:lstStyle/>
        <a:p>
          <a:endParaRPr lang="en-US"/>
        </a:p>
      </dgm:t>
    </dgm:pt>
    <dgm:pt modelId="{FBCE9037-B1BF-4737-90F3-93366759859D}" type="sibTrans" cxnId="{2DBBF2CE-51B3-49AD-9106-BC78731C7BE2}">
      <dgm:prSet/>
      <dgm:spPr/>
      <dgm:t>
        <a:bodyPr/>
        <a:lstStyle/>
        <a:p>
          <a:pPr>
            <a:lnSpc>
              <a:spcPct val="100000"/>
            </a:lnSpc>
          </a:pPr>
          <a:endParaRPr lang="en-US"/>
        </a:p>
      </dgm:t>
    </dgm:pt>
    <dgm:pt modelId="{35F8D145-9646-4EC6-B54A-22D088291B76}">
      <dgm:prSet custT="1"/>
      <dgm:spPr/>
      <dgm:t>
        <a:bodyPr/>
        <a:lstStyle/>
        <a:p>
          <a:pPr>
            <a:lnSpc>
              <a:spcPct val="100000"/>
            </a:lnSpc>
          </a:pPr>
          <a:r>
            <a:rPr lang="en-US" sz="1600" b="1" dirty="0">
              <a:solidFill>
                <a:schemeClr val="bg1"/>
              </a:solidFill>
              <a:latin typeface="Bodoni MT" panose="02070603080606020203" pitchFamily="18" charset="77"/>
            </a:rPr>
            <a:t>Accuracy: </a:t>
          </a:r>
          <a:r>
            <a:rPr lang="en-US" sz="1600" b="0" dirty="0">
              <a:solidFill>
                <a:schemeClr val="bg1"/>
              </a:solidFill>
              <a:latin typeface="Bodoni MT" panose="02070603080606020203" pitchFamily="18" charset="77"/>
            </a:rPr>
            <a:t>Management confirms that the product has a proven 99.8% accuracy rate </a:t>
          </a:r>
          <a:r>
            <a:rPr lang="en-US" sz="1200" b="0" dirty="0">
              <a:solidFill>
                <a:schemeClr val="bg1"/>
              </a:solidFill>
              <a:latin typeface="Bodoni MT" panose="02070603080606020203" pitchFamily="18" charset="77"/>
            </a:rPr>
            <a:t>(compared to 98.5% in a community setting according to BMJ Open Quality 2018 report)</a:t>
          </a:r>
        </a:p>
      </dgm:t>
    </dgm:pt>
    <dgm:pt modelId="{E1A24C1A-1D7C-4A47-88AB-90D8862534AB}" type="parTrans" cxnId="{4144003D-3CE3-49A0-8064-359C17582100}">
      <dgm:prSet/>
      <dgm:spPr/>
      <dgm:t>
        <a:bodyPr/>
        <a:lstStyle/>
        <a:p>
          <a:endParaRPr lang="en-US"/>
        </a:p>
      </dgm:t>
    </dgm:pt>
    <dgm:pt modelId="{31B2CC96-3B12-4230-B8B5-9460C3A8E425}" type="sibTrans" cxnId="{4144003D-3CE3-49A0-8064-359C17582100}">
      <dgm:prSet/>
      <dgm:spPr/>
      <dgm:t>
        <a:bodyPr/>
        <a:lstStyle/>
        <a:p>
          <a:pPr>
            <a:lnSpc>
              <a:spcPct val="100000"/>
            </a:lnSpc>
          </a:pPr>
          <a:endParaRPr lang="en-US"/>
        </a:p>
      </dgm:t>
    </dgm:pt>
    <dgm:pt modelId="{3BC15242-8BA8-49A3-9644-86426E8A5A30}">
      <dgm:prSet custT="1"/>
      <dgm:spPr/>
      <dgm:t>
        <a:bodyPr/>
        <a:lstStyle/>
        <a:p>
          <a:pPr>
            <a:lnSpc>
              <a:spcPct val="100000"/>
            </a:lnSpc>
          </a:pPr>
          <a:r>
            <a:rPr lang="en-US" sz="1600" b="1" dirty="0">
              <a:solidFill>
                <a:schemeClr val="bg1"/>
              </a:solidFill>
              <a:latin typeface="Bodoni MT" panose="02070603080606020203" pitchFamily="18" charset="77"/>
            </a:rPr>
            <a:t>Automated Pharmacy</a:t>
          </a:r>
          <a:r>
            <a:rPr lang="en-US" sz="1600" b="0" dirty="0">
              <a:solidFill>
                <a:schemeClr val="bg1"/>
              </a:solidFill>
              <a:latin typeface="Bodoni MT" panose="02070603080606020203" pitchFamily="18" charset="77"/>
            </a:rPr>
            <a:t>: provides more time for Counseling</a:t>
          </a:r>
        </a:p>
      </dgm:t>
    </dgm:pt>
    <dgm:pt modelId="{899D6A3F-4ADA-4FAB-9CC8-0BAAE0786B16}" type="parTrans" cxnId="{BB233AE2-3C57-40F1-BE03-924EFB592A02}">
      <dgm:prSet/>
      <dgm:spPr/>
      <dgm:t>
        <a:bodyPr/>
        <a:lstStyle/>
        <a:p>
          <a:endParaRPr lang="en-US"/>
        </a:p>
      </dgm:t>
    </dgm:pt>
    <dgm:pt modelId="{707DDFBF-8418-45E1-885B-A3C5765A0898}" type="sibTrans" cxnId="{BB233AE2-3C57-40F1-BE03-924EFB592A02}">
      <dgm:prSet/>
      <dgm:spPr/>
      <dgm:t>
        <a:bodyPr/>
        <a:lstStyle/>
        <a:p>
          <a:endParaRPr lang="en-US"/>
        </a:p>
      </dgm:t>
    </dgm:pt>
    <dgm:pt modelId="{A7A726B4-2430-445F-92FC-E678D5B30ED2}" type="pres">
      <dgm:prSet presAssocID="{AD707427-AB1D-4C22-ACD8-7E94C2447284}" presName="root" presStyleCnt="0">
        <dgm:presLayoutVars>
          <dgm:dir/>
          <dgm:resizeHandles val="exact"/>
        </dgm:presLayoutVars>
      </dgm:prSet>
      <dgm:spPr/>
    </dgm:pt>
    <dgm:pt modelId="{869CB323-680E-4A7D-B296-B8C5F86C2F63}" type="pres">
      <dgm:prSet presAssocID="{8D4A8074-4B71-45B3-BF08-F4972980B5B4}" presName="compNode" presStyleCnt="0"/>
      <dgm:spPr/>
    </dgm:pt>
    <dgm:pt modelId="{3D2C7204-271E-469B-8D2E-47F03090030D}" type="pres">
      <dgm:prSet presAssocID="{8D4A8074-4B71-45B3-BF08-F4972980B5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ading"/>
        </a:ext>
      </dgm:extLst>
    </dgm:pt>
    <dgm:pt modelId="{84F9EED7-EF18-4AE4-9B6C-DBE57E15A474}" type="pres">
      <dgm:prSet presAssocID="{8D4A8074-4B71-45B3-BF08-F4972980B5B4}" presName="spaceRect" presStyleCnt="0"/>
      <dgm:spPr/>
    </dgm:pt>
    <dgm:pt modelId="{03953A88-7721-49C4-A5A6-3E30207CE292}" type="pres">
      <dgm:prSet presAssocID="{8D4A8074-4B71-45B3-BF08-F4972980B5B4}" presName="textRect" presStyleLbl="revTx" presStyleIdx="0" presStyleCnt="5" custScaleX="100000">
        <dgm:presLayoutVars>
          <dgm:chMax val="1"/>
          <dgm:chPref val="1"/>
        </dgm:presLayoutVars>
      </dgm:prSet>
      <dgm:spPr/>
    </dgm:pt>
    <dgm:pt modelId="{62DFFE4C-EFAA-4197-A420-148F963B842A}" type="pres">
      <dgm:prSet presAssocID="{CBFB5A0E-2359-482A-A185-845C91AB3906}" presName="sibTrans" presStyleCnt="0"/>
      <dgm:spPr/>
    </dgm:pt>
    <dgm:pt modelId="{D521088A-6175-4748-9C7D-5E91EC81A14F}" type="pres">
      <dgm:prSet presAssocID="{FCECBE38-68CD-498E-8715-EC0CF941EE67}" presName="compNode" presStyleCnt="0"/>
      <dgm:spPr/>
    </dgm:pt>
    <dgm:pt modelId="{A17B0928-00D7-4364-8E75-7B8E8BD75432}" type="pres">
      <dgm:prSet presAssocID="{FCECBE38-68CD-498E-8715-EC0CF941EE6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re"/>
        </a:ext>
      </dgm:extLst>
    </dgm:pt>
    <dgm:pt modelId="{3A606D34-8ED0-4E27-B349-C1305966E3A6}" type="pres">
      <dgm:prSet presAssocID="{FCECBE38-68CD-498E-8715-EC0CF941EE67}" presName="spaceRect" presStyleCnt="0"/>
      <dgm:spPr/>
    </dgm:pt>
    <dgm:pt modelId="{1DBA67A4-822C-4BA5-8BF9-A4F49FEA3AA3}" type="pres">
      <dgm:prSet presAssocID="{FCECBE38-68CD-498E-8715-EC0CF941EE67}" presName="textRect" presStyleLbl="revTx" presStyleIdx="1" presStyleCnt="5">
        <dgm:presLayoutVars>
          <dgm:chMax val="1"/>
          <dgm:chPref val="1"/>
        </dgm:presLayoutVars>
      </dgm:prSet>
      <dgm:spPr/>
    </dgm:pt>
    <dgm:pt modelId="{7DE27480-8111-41E9-93ED-C5396E6552F5}" type="pres">
      <dgm:prSet presAssocID="{0CECC9DE-5940-4A3F-B152-6DC995BBE687}" presName="sibTrans" presStyleCnt="0"/>
      <dgm:spPr/>
    </dgm:pt>
    <dgm:pt modelId="{E452C260-9381-4C26-B16D-97CA8575790E}" type="pres">
      <dgm:prSet presAssocID="{A65AA9A2-82E9-4C8D-8F8E-95DC5EF625D9}" presName="compNode" presStyleCnt="0"/>
      <dgm:spPr/>
    </dgm:pt>
    <dgm:pt modelId="{A6BF439F-3D5A-426A-9E30-7FF8FA1E49FE}" type="pres">
      <dgm:prSet presAssocID="{A65AA9A2-82E9-4C8D-8F8E-95DC5EF625D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BCC56972-3EA0-4426-8DCD-E81CD5708AA6}" type="pres">
      <dgm:prSet presAssocID="{A65AA9A2-82E9-4C8D-8F8E-95DC5EF625D9}" presName="spaceRect" presStyleCnt="0"/>
      <dgm:spPr/>
    </dgm:pt>
    <dgm:pt modelId="{0EADF6BE-7B69-4D9F-AACF-CEA81C58AF16}" type="pres">
      <dgm:prSet presAssocID="{A65AA9A2-82E9-4C8D-8F8E-95DC5EF625D9}" presName="textRect" presStyleLbl="revTx" presStyleIdx="2" presStyleCnt="5">
        <dgm:presLayoutVars>
          <dgm:chMax val="1"/>
          <dgm:chPref val="1"/>
        </dgm:presLayoutVars>
      </dgm:prSet>
      <dgm:spPr/>
    </dgm:pt>
    <dgm:pt modelId="{4685D821-8AEC-47C8-BB78-D481C777B934}" type="pres">
      <dgm:prSet presAssocID="{FBCE9037-B1BF-4737-90F3-93366759859D}" presName="sibTrans" presStyleCnt="0"/>
      <dgm:spPr/>
    </dgm:pt>
    <dgm:pt modelId="{13B56C57-C130-4FC9-A9FD-9102E937F047}" type="pres">
      <dgm:prSet presAssocID="{35F8D145-9646-4EC6-B54A-22D088291B76}" presName="compNode" presStyleCnt="0"/>
      <dgm:spPr/>
    </dgm:pt>
    <dgm:pt modelId="{3708343B-C5C5-41AB-B1E2-589811B48923}" type="pres">
      <dgm:prSet presAssocID="{35F8D145-9646-4EC6-B54A-22D088291B7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36213018-7E41-49C1-BE24-BF92F8B7342D}" type="pres">
      <dgm:prSet presAssocID="{35F8D145-9646-4EC6-B54A-22D088291B76}" presName="spaceRect" presStyleCnt="0"/>
      <dgm:spPr/>
    </dgm:pt>
    <dgm:pt modelId="{284C169C-72EC-422B-B5DF-7739BB8AADCA}" type="pres">
      <dgm:prSet presAssocID="{35F8D145-9646-4EC6-B54A-22D088291B76}" presName="textRect" presStyleLbl="revTx" presStyleIdx="3" presStyleCnt="5">
        <dgm:presLayoutVars>
          <dgm:chMax val="1"/>
          <dgm:chPref val="1"/>
        </dgm:presLayoutVars>
      </dgm:prSet>
      <dgm:spPr/>
    </dgm:pt>
    <dgm:pt modelId="{F6596FDF-9DAA-4731-A7D9-BB810EA25C79}" type="pres">
      <dgm:prSet presAssocID="{31B2CC96-3B12-4230-B8B5-9460C3A8E425}" presName="sibTrans" presStyleCnt="0"/>
      <dgm:spPr/>
    </dgm:pt>
    <dgm:pt modelId="{2ACC68DC-0816-4EB2-91FC-B0ED77498065}" type="pres">
      <dgm:prSet presAssocID="{3BC15242-8BA8-49A3-9644-86426E8A5A30}" presName="compNode" presStyleCnt="0"/>
      <dgm:spPr/>
    </dgm:pt>
    <dgm:pt modelId="{BC5F3C1E-8020-495C-9E22-790696A741D3}" type="pres">
      <dgm:prSet presAssocID="{3BC15242-8BA8-49A3-9644-86426E8A5A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tor"/>
        </a:ext>
      </dgm:extLst>
    </dgm:pt>
    <dgm:pt modelId="{F5225F93-26DD-4A9D-88A1-C5CD4C830078}" type="pres">
      <dgm:prSet presAssocID="{3BC15242-8BA8-49A3-9644-86426E8A5A30}" presName="spaceRect" presStyleCnt="0"/>
      <dgm:spPr/>
    </dgm:pt>
    <dgm:pt modelId="{18BB3222-014F-4D68-95F2-BB7E7E0E9665}" type="pres">
      <dgm:prSet presAssocID="{3BC15242-8BA8-49A3-9644-86426E8A5A30}" presName="textRect" presStyleLbl="revTx" presStyleIdx="4" presStyleCnt="5">
        <dgm:presLayoutVars>
          <dgm:chMax val="1"/>
          <dgm:chPref val="1"/>
        </dgm:presLayoutVars>
      </dgm:prSet>
      <dgm:spPr/>
    </dgm:pt>
  </dgm:ptLst>
  <dgm:cxnLst>
    <dgm:cxn modelId="{C530E20B-FE23-489A-95A0-12D143C590D4}" srcId="{AD707427-AB1D-4C22-ACD8-7E94C2447284}" destId="{8D4A8074-4B71-45B3-BF08-F4972980B5B4}" srcOrd="0" destOrd="0" parTransId="{DBF1D86E-C15F-44AE-831B-714C25936F84}" sibTransId="{CBFB5A0E-2359-482A-A185-845C91AB3906}"/>
    <dgm:cxn modelId="{4144003D-3CE3-49A0-8064-359C17582100}" srcId="{AD707427-AB1D-4C22-ACD8-7E94C2447284}" destId="{35F8D145-9646-4EC6-B54A-22D088291B76}" srcOrd="3" destOrd="0" parTransId="{E1A24C1A-1D7C-4A47-88AB-90D8862534AB}" sibTransId="{31B2CC96-3B12-4230-B8B5-9460C3A8E425}"/>
    <dgm:cxn modelId="{853B434B-8E5A-452A-8C06-01406BEE2D1A}" srcId="{AD707427-AB1D-4C22-ACD8-7E94C2447284}" destId="{FCECBE38-68CD-498E-8715-EC0CF941EE67}" srcOrd="1" destOrd="0" parTransId="{0FB768AB-BB4A-4BEE-9BEB-903AAD020756}" sibTransId="{0CECC9DE-5940-4A3F-B152-6DC995BBE687}"/>
    <dgm:cxn modelId="{B3164C76-6FCA-C54B-9A67-D689FB5CDACE}" type="presOf" srcId="{8D4A8074-4B71-45B3-BF08-F4972980B5B4}" destId="{03953A88-7721-49C4-A5A6-3E30207CE292}" srcOrd="0" destOrd="0" presId="urn:microsoft.com/office/officeart/2018/2/layout/IconLabelList"/>
    <dgm:cxn modelId="{9F5DFD78-E421-3940-B8E4-E05D8142217E}" type="presOf" srcId="{FCECBE38-68CD-498E-8715-EC0CF941EE67}" destId="{1DBA67A4-822C-4BA5-8BF9-A4F49FEA3AA3}" srcOrd="0" destOrd="0" presId="urn:microsoft.com/office/officeart/2018/2/layout/IconLabelList"/>
    <dgm:cxn modelId="{A9999D94-41D0-514B-AB89-0942DC1B622C}" type="presOf" srcId="{AD707427-AB1D-4C22-ACD8-7E94C2447284}" destId="{A7A726B4-2430-445F-92FC-E678D5B30ED2}" srcOrd="0" destOrd="0" presId="urn:microsoft.com/office/officeart/2018/2/layout/IconLabelList"/>
    <dgm:cxn modelId="{BB6AC19E-20C7-4746-9123-B8BDEEFADE70}" type="presOf" srcId="{3BC15242-8BA8-49A3-9644-86426E8A5A30}" destId="{18BB3222-014F-4D68-95F2-BB7E7E0E9665}" srcOrd="0" destOrd="0" presId="urn:microsoft.com/office/officeart/2018/2/layout/IconLabelList"/>
    <dgm:cxn modelId="{2DBBF2CE-51B3-49AD-9106-BC78731C7BE2}" srcId="{AD707427-AB1D-4C22-ACD8-7E94C2447284}" destId="{A65AA9A2-82E9-4C8D-8F8E-95DC5EF625D9}" srcOrd="2" destOrd="0" parTransId="{ADAE98D9-267E-4ED4-BA6D-F7C79449A5BC}" sibTransId="{FBCE9037-B1BF-4737-90F3-93366759859D}"/>
    <dgm:cxn modelId="{5CB331CF-9474-044E-8D69-AC60D002CD4C}" type="presOf" srcId="{A65AA9A2-82E9-4C8D-8F8E-95DC5EF625D9}" destId="{0EADF6BE-7B69-4D9F-AACF-CEA81C58AF16}" srcOrd="0" destOrd="0" presId="urn:microsoft.com/office/officeart/2018/2/layout/IconLabelList"/>
    <dgm:cxn modelId="{BB233AE2-3C57-40F1-BE03-924EFB592A02}" srcId="{AD707427-AB1D-4C22-ACD8-7E94C2447284}" destId="{3BC15242-8BA8-49A3-9644-86426E8A5A30}" srcOrd="4" destOrd="0" parTransId="{899D6A3F-4ADA-4FAB-9CC8-0BAAE0786B16}" sibTransId="{707DDFBF-8418-45E1-885B-A3C5765A0898}"/>
    <dgm:cxn modelId="{046993E8-280B-A747-AA75-802A364713C6}" type="presOf" srcId="{35F8D145-9646-4EC6-B54A-22D088291B76}" destId="{284C169C-72EC-422B-B5DF-7739BB8AADCA}" srcOrd="0" destOrd="0" presId="urn:microsoft.com/office/officeart/2018/2/layout/IconLabelList"/>
    <dgm:cxn modelId="{CFF3C6DD-4C5A-014A-AB7A-3FA9921919C4}" type="presParOf" srcId="{A7A726B4-2430-445F-92FC-E678D5B30ED2}" destId="{869CB323-680E-4A7D-B296-B8C5F86C2F63}" srcOrd="0" destOrd="0" presId="urn:microsoft.com/office/officeart/2018/2/layout/IconLabelList"/>
    <dgm:cxn modelId="{997329C9-DCB1-2E4F-9AD8-4B7A8C033BE5}" type="presParOf" srcId="{869CB323-680E-4A7D-B296-B8C5F86C2F63}" destId="{3D2C7204-271E-469B-8D2E-47F03090030D}" srcOrd="0" destOrd="0" presId="urn:microsoft.com/office/officeart/2018/2/layout/IconLabelList"/>
    <dgm:cxn modelId="{E4238C7D-3911-514A-9D89-671A392C01D9}" type="presParOf" srcId="{869CB323-680E-4A7D-B296-B8C5F86C2F63}" destId="{84F9EED7-EF18-4AE4-9B6C-DBE57E15A474}" srcOrd="1" destOrd="0" presId="urn:microsoft.com/office/officeart/2018/2/layout/IconLabelList"/>
    <dgm:cxn modelId="{B4FE6C5F-0BCE-0340-A7A6-B3AE11010857}" type="presParOf" srcId="{869CB323-680E-4A7D-B296-B8C5F86C2F63}" destId="{03953A88-7721-49C4-A5A6-3E30207CE292}" srcOrd="2" destOrd="0" presId="urn:microsoft.com/office/officeart/2018/2/layout/IconLabelList"/>
    <dgm:cxn modelId="{9399DF85-9314-6F41-917D-542EBEE5EAAA}" type="presParOf" srcId="{A7A726B4-2430-445F-92FC-E678D5B30ED2}" destId="{62DFFE4C-EFAA-4197-A420-148F963B842A}" srcOrd="1" destOrd="0" presId="urn:microsoft.com/office/officeart/2018/2/layout/IconLabelList"/>
    <dgm:cxn modelId="{E97E38CF-3557-094F-9B28-B339DF56F131}" type="presParOf" srcId="{A7A726B4-2430-445F-92FC-E678D5B30ED2}" destId="{D521088A-6175-4748-9C7D-5E91EC81A14F}" srcOrd="2" destOrd="0" presId="urn:microsoft.com/office/officeart/2018/2/layout/IconLabelList"/>
    <dgm:cxn modelId="{3AD210F2-0499-CA43-8366-44A0715840D3}" type="presParOf" srcId="{D521088A-6175-4748-9C7D-5E91EC81A14F}" destId="{A17B0928-00D7-4364-8E75-7B8E8BD75432}" srcOrd="0" destOrd="0" presId="urn:microsoft.com/office/officeart/2018/2/layout/IconLabelList"/>
    <dgm:cxn modelId="{A81831D1-2F65-494E-8306-1B66A1A03C8B}" type="presParOf" srcId="{D521088A-6175-4748-9C7D-5E91EC81A14F}" destId="{3A606D34-8ED0-4E27-B349-C1305966E3A6}" srcOrd="1" destOrd="0" presId="urn:microsoft.com/office/officeart/2018/2/layout/IconLabelList"/>
    <dgm:cxn modelId="{453CCFC3-1311-3743-89AF-2E70E951B7CC}" type="presParOf" srcId="{D521088A-6175-4748-9C7D-5E91EC81A14F}" destId="{1DBA67A4-822C-4BA5-8BF9-A4F49FEA3AA3}" srcOrd="2" destOrd="0" presId="urn:microsoft.com/office/officeart/2018/2/layout/IconLabelList"/>
    <dgm:cxn modelId="{CC577C32-062C-AA41-A7FA-D79398A85410}" type="presParOf" srcId="{A7A726B4-2430-445F-92FC-E678D5B30ED2}" destId="{7DE27480-8111-41E9-93ED-C5396E6552F5}" srcOrd="3" destOrd="0" presId="urn:microsoft.com/office/officeart/2018/2/layout/IconLabelList"/>
    <dgm:cxn modelId="{88013EF9-BF1F-A047-943A-0FA570758516}" type="presParOf" srcId="{A7A726B4-2430-445F-92FC-E678D5B30ED2}" destId="{E452C260-9381-4C26-B16D-97CA8575790E}" srcOrd="4" destOrd="0" presId="urn:microsoft.com/office/officeart/2018/2/layout/IconLabelList"/>
    <dgm:cxn modelId="{E572A75F-4C46-A742-8C89-D41B7E2507B7}" type="presParOf" srcId="{E452C260-9381-4C26-B16D-97CA8575790E}" destId="{A6BF439F-3D5A-426A-9E30-7FF8FA1E49FE}" srcOrd="0" destOrd="0" presId="urn:microsoft.com/office/officeart/2018/2/layout/IconLabelList"/>
    <dgm:cxn modelId="{82382468-B6A0-9843-B462-8FBFFC3BD078}" type="presParOf" srcId="{E452C260-9381-4C26-B16D-97CA8575790E}" destId="{BCC56972-3EA0-4426-8DCD-E81CD5708AA6}" srcOrd="1" destOrd="0" presId="urn:microsoft.com/office/officeart/2018/2/layout/IconLabelList"/>
    <dgm:cxn modelId="{2709DB1D-47FE-254C-A986-9971DC23EC3F}" type="presParOf" srcId="{E452C260-9381-4C26-B16D-97CA8575790E}" destId="{0EADF6BE-7B69-4D9F-AACF-CEA81C58AF16}" srcOrd="2" destOrd="0" presId="urn:microsoft.com/office/officeart/2018/2/layout/IconLabelList"/>
    <dgm:cxn modelId="{7BA3B25B-D5F4-C849-9CE0-25E7941A50F7}" type="presParOf" srcId="{A7A726B4-2430-445F-92FC-E678D5B30ED2}" destId="{4685D821-8AEC-47C8-BB78-D481C777B934}" srcOrd="5" destOrd="0" presId="urn:microsoft.com/office/officeart/2018/2/layout/IconLabelList"/>
    <dgm:cxn modelId="{F03095EC-C42B-DF41-8CF7-84995AFD3F3C}" type="presParOf" srcId="{A7A726B4-2430-445F-92FC-E678D5B30ED2}" destId="{13B56C57-C130-4FC9-A9FD-9102E937F047}" srcOrd="6" destOrd="0" presId="urn:microsoft.com/office/officeart/2018/2/layout/IconLabelList"/>
    <dgm:cxn modelId="{CE461083-F2C4-784C-B03F-E091EC95A1AA}" type="presParOf" srcId="{13B56C57-C130-4FC9-A9FD-9102E937F047}" destId="{3708343B-C5C5-41AB-B1E2-589811B48923}" srcOrd="0" destOrd="0" presId="urn:microsoft.com/office/officeart/2018/2/layout/IconLabelList"/>
    <dgm:cxn modelId="{989B0CB7-4A53-1545-8AC3-F0DC637E7848}" type="presParOf" srcId="{13B56C57-C130-4FC9-A9FD-9102E937F047}" destId="{36213018-7E41-49C1-BE24-BF92F8B7342D}" srcOrd="1" destOrd="0" presId="urn:microsoft.com/office/officeart/2018/2/layout/IconLabelList"/>
    <dgm:cxn modelId="{C51CFC03-0993-1F44-A9C5-D605FBD0046E}" type="presParOf" srcId="{13B56C57-C130-4FC9-A9FD-9102E937F047}" destId="{284C169C-72EC-422B-B5DF-7739BB8AADCA}" srcOrd="2" destOrd="0" presId="urn:microsoft.com/office/officeart/2018/2/layout/IconLabelList"/>
    <dgm:cxn modelId="{A25139F3-5D7A-0041-BDD5-016519BFBC71}" type="presParOf" srcId="{A7A726B4-2430-445F-92FC-E678D5B30ED2}" destId="{F6596FDF-9DAA-4731-A7D9-BB810EA25C79}" srcOrd="7" destOrd="0" presId="urn:microsoft.com/office/officeart/2018/2/layout/IconLabelList"/>
    <dgm:cxn modelId="{5D663D3B-D2F4-9B4B-8E10-86596DD5D372}" type="presParOf" srcId="{A7A726B4-2430-445F-92FC-E678D5B30ED2}" destId="{2ACC68DC-0816-4EB2-91FC-B0ED77498065}" srcOrd="8" destOrd="0" presId="urn:microsoft.com/office/officeart/2018/2/layout/IconLabelList"/>
    <dgm:cxn modelId="{98201F3A-6DBB-A449-B23B-DFFF1AD96831}" type="presParOf" srcId="{2ACC68DC-0816-4EB2-91FC-B0ED77498065}" destId="{BC5F3C1E-8020-495C-9E22-790696A741D3}" srcOrd="0" destOrd="0" presId="urn:microsoft.com/office/officeart/2018/2/layout/IconLabelList"/>
    <dgm:cxn modelId="{5CD6F2C0-10A7-CD47-8A7A-DD03F295568F}" type="presParOf" srcId="{2ACC68DC-0816-4EB2-91FC-B0ED77498065}" destId="{F5225F93-26DD-4A9D-88A1-C5CD4C830078}" srcOrd="1" destOrd="0" presId="urn:microsoft.com/office/officeart/2018/2/layout/IconLabelList"/>
    <dgm:cxn modelId="{411AF6F2-DD50-174D-AD45-9B5FF08CF114}" type="presParOf" srcId="{2ACC68DC-0816-4EB2-91FC-B0ED77498065}" destId="{18BB3222-014F-4D68-95F2-BB7E7E0E966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BEC446-1562-4CAA-A260-4037B3E5096E}" type="doc">
      <dgm:prSet loTypeId="urn:microsoft.com/office/officeart/2016/7/layout/LinearBlockProcessNumbered" loCatId="process" qsTypeId="urn:microsoft.com/office/officeart/2005/8/quickstyle/simple5" qsCatId="simple" csTypeId="urn:microsoft.com/office/officeart/2005/8/colors/accent6_3" csCatId="accent6" phldr="1"/>
      <dgm:spPr/>
      <dgm:t>
        <a:bodyPr/>
        <a:lstStyle/>
        <a:p>
          <a:endParaRPr lang="en-US"/>
        </a:p>
      </dgm:t>
    </dgm:pt>
    <dgm:pt modelId="{70A9B5E0-1F8A-4D86-9A77-81EA60B657DC}">
      <dgm:prSet custT="1"/>
      <dgm:spPr>
        <a:gradFill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dgm:spPr>
      <dgm:t>
        <a:bodyPr/>
        <a:lstStyle/>
        <a:p>
          <a:pPr>
            <a:spcAft>
              <a:spcPts val="600"/>
            </a:spcAft>
          </a:pPr>
          <a:r>
            <a:rPr lang="en-US" sz="2000" b="1" dirty="0">
              <a:solidFill>
                <a:schemeClr val="bg1"/>
              </a:solidFill>
              <a:latin typeface="Bodoni MT" panose="02070603080606020203" pitchFamily="18" charset="77"/>
            </a:rPr>
            <a:t>Demand: </a:t>
          </a:r>
        </a:p>
        <a:p>
          <a:pPr>
            <a:spcAft>
              <a:spcPct val="35000"/>
            </a:spcAft>
          </a:pPr>
          <a:r>
            <a:rPr lang="en-US" sz="1800" dirty="0">
              <a:solidFill>
                <a:schemeClr val="bg1"/>
              </a:solidFill>
              <a:latin typeface="Bodoni MT" panose="02070603080606020203" pitchFamily="18" charset="77"/>
            </a:rPr>
            <a:t>The pharmacy market is expected to grow at a CAGR of 6.3% to $861 billion by 2028</a:t>
          </a:r>
        </a:p>
      </dgm:t>
    </dgm:pt>
    <dgm:pt modelId="{ABC072B8-1FBB-4C74-B8DC-2AB5807B3D68}" type="parTrans" cxnId="{1706C9E3-9878-43A8-B312-774BDE9CF428}">
      <dgm:prSet/>
      <dgm:spPr/>
      <dgm:t>
        <a:bodyPr/>
        <a:lstStyle/>
        <a:p>
          <a:endParaRPr lang="en-US"/>
        </a:p>
      </dgm:t>
    </dgm:pt>
    <dgm:pt modelId="{89616034-5AB5-4925-8802-DFB1A22B7CAE}" type="sibTrans" cxnId="{1706C9E3-9878-43A8-B312-774BDE9CF428}">
      <dgm:prSet phldrT="1" phldr="0"/>
      <dgm:spPr/>
      <dgm:t>
        <a:bodyPr/>
        <a:lstStyle/>
        <a:p>
          <a:r>
            <a:rPr lang="en-US" dirty="0"/>
            <a:t>1</a:t>
          </a:r>
        </a:p>
      </dgm:t>
    </dgm:pt>
    <dgm:pt modelId="{C47FC8FD-86E6-4845-B2F6-F89F888F8197}">
      <dgm:prSe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pPr>
            <a:spcAft>
              <a:spcPts val="600"/>
            </a:spcAft>
          </a:pPr>
          <a:r>
            <a:rPr lang="en-US" sz="2000" b="1" dirty="0">
              <a:solidFill>
                <a:schemeClr val="bg1"/>
              </a:solidFill>
              <a:latin typeface="Bodoni MT" panose="02070603080606020203" pitchFamily="18" charset="77"/>
            </a:rPr>
            <a:t>Motivated Operators: </a:t>
          </a:r>
        </a:p>
        <a:p>
          <a:pPr>
            <a:spcAft>
              <a:spcPct val="35000"/>
            </a:spcAft>
          </a:pPr>
          <a:r>
            <a:rPr lang="en-US" sz="1800" dirty="0">
              <a:solidFill>
                <a:schemeClr val="bg1"/>
              </a:solidFill>
              <a:latin typeface="Bodoni MT" panose="02070603080606020203" pitchFamily="18" charset="77"/>
            </a:rPr>
            <a:t>Additional revenue streams to physicians and retailers </a:t>
          </a:r>
        </a:p>
      </dgm:t>
    </dgm:pt>
    <dgm:pt modelId="{60052DFF-0116-4ABB-99E3-14F730B18948}" type="parTrans" cxnId="{1B4E9C49-2EFC-489C-B97C-BF25BE26A708}">
      <dgm:prSet/>
      <dgm:spPr/>
      <dgm:t>
        <a:bodyPr/>
        <a:lstStyle/>
        <a:p>
          <a:endParaRPr lang="en-US"/>
        </a:p>
      </dgm:t>
    </dgm:pt>
    <dgm:pt modelId="{0FEA784C-4315-40C8-9B3C-CA46B2C18ADA}" type="sibTrans" cxnId="{1B4E9C49-2EFC-489C-B97C-BF25BE26A708}">
      <dgm:prSet phldrT="2" phldr="0"/>
      <dgm:spPr/>
      <dgm:t>
        <a:bodyPr/>
        <a:lstStyle/>
        <a:p>
          <a:r>
            <a:rPr lang="en-US" dirty="0"/>
            <a:t>2</a:t>
          </a:r>
        </a:p>
      </dgm:t>
    </dgm:pt>
    <dgm:pt modelId="{C8544F87-9728-45E9-8755-3B0FF92C9048}">
      <dgm:prSet custT="1"/>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pPr>
            <a:spcBef>
              <a:spcPts val="600"/>
            </a:spcBef>
            <a:spcAft>
              <a:spcPts val="600"/>
            </a:spcAft>
          </a:pPr>
          <a:r>
            <a:rPr lang="en-US" sz="2000" b="1" dirty="0">
              <a:solidFill>
                <a:schemeClr val="bg1"/>
              </a:solidFill>
              <a:latin typeface="Bodoni MT" panose="02070603080606020203" pitchFamily="18" charset="77"/>
            </a:rPr>
            <a:t>Way to Attract and Retain Patients</a:t>
          </a:r>
        </a:p>
        <a:p>
          <a:pPr>
            <a:spcBef>
              <a:spcPts val="600"/>
            </a:spcBef>
            <a:spcAft>
              <a:spcPts val="600"/>
            </a:spcAft>
          </a:pPr>
          <a:r>
            <a:rPr lang="en-US" sz="1800" dirty="0">
              <a:solidFill>
                <a:schemeClr val="bg1"/>
              </a:solidFill>
              <a:latin typeface="Bodoni MT" panose="02070603080606020203" pitchFamily="18" charset="77"/>
            </a:rPr>
            <a:t>In the age of consumer driven healthcare, provides a competitive edge for operators to attract and retain custo</a:t>
          </a:r>
          <a:r>
            <a:rPr lang="en-US" sz="2000" dirty="0">
              <a:solidFill>
                <a:schemeClr val="bg1"/>
              </a:solidFill>
              <a:latin typeface="Bodoni MT" panose="02070603080606020203" pitchFamily="18" charset="77"/>
            </a:rPr>
            <a:t>mers</a:t>
          </a:r>
        </a:p>
      </dgm:t>
    </dgm:pt>
    <dgm:pt modelId="{D75057E9-8A57-47F5-997A-C7327487A37C}" type="parTrans" cxnId="{0E995D79-8B36-439E-B00A-3813AA56DCF7}">
      <dgm:prSet/>
      <dgm:spPr/>
      <dgm:t>
        <a:bodyPr/>
        <a:lstStyle/>
        <a:p>
          <a:endParaRPr lang="en-US"/>
        </a:p>
      </dgm:t>
    </dgm:pt>
    <dgm:pt modelId="{6301C317-4DD1-4B71-8E9A-2DB881F28297}" type="sibTrans" cxnId="{0E995D79-8B36-439E-B00A-3813AA56DCF7}">
      <dgm:prSet phldrT="3" phldr="0"/>
      <dgm:spPr/>
      <dgm:t>
        <a:bodyPr/>
        <a:lstStyle/>
        <a:p>
          <a:r>
            <a:rPr lang="en-US" dirty="0"/>
            <a:t>3</a:t>
          </a:r>
        </a:p>
      </dgm:t>
    </dgm:pt>
    <dgm:pt modelId="{05635CEE-BA0F-CB45-8CCC-21B586E8DADF}" type="pres">
      <dgm:prSet presAssocID="{F2BEC446-1562-4CAA-A260-4037B3E5096E}" presName="Name0" presStyleCnt="0">
        <dgm:presLayoutVars>
          <dgm:animLvl val="lvl"/>
          <dgm:resizeHandles val="exact"/>
        </dgm:presLayoutVars>
      </dgm:prSet>
      <dgm:spPr/>
    </dgm:pt>
    <dgm:pt modelId="{582C3F90-C128-4749-9328-2A26B48AC9CF}" type="pres">
      <dgm:prSet presAssocID="{70A9B5E0-1F8A-4D86-9A77-81EA60B657DC}" presName="compositeNode" presStyleCnt="0">
        <dgm:presLayoutVars>
          <dgm:bulletEnabled val="1"/>
        </dgm:presLayoutVars>
      </dgm:prSet>
      <dgm:spPr/>
    </dgm:pt>
    <dgm:pt modelId="{D0F051C6-9D0F-E047-A436-F7A72C96FE9C}" type="pres">
      <dgm:prSet presAssocID="{70A9B5E0-1F8A-4D86-9A77-81EA60B657DC}" presName="bgRect" presStyleLbl="alignNode1" presStyleIdx="0" presStyleCnt="3" custLinFactNeighborX="-369"/>
      <dgm:spPr/>
    </dgm:pt>
    <dgm:pt modelId="{62702526-C354-EE48-ACBD-B16BCFA053FF}" type="pres">
      <dgm:prSet presAssocID="{89616034-5AB5-4925-8802-DFB1A22B7CAE}" presName="sibTransNodeRect" presStyleLbl="alignNode1" presStyleIdx="0" presStyleCnt="3">
        <dgm:presLayoutVars>
          <dgm:chMax val="0"/>
          <dgm:bulletEnabled val="1"/>
        </dgm:presLayoutVars>
      </dgm:prSet>
      <dgm:spPr/>
    </dgm:pt>
    <dgm:pt modelId="{4EBDD153-685B-6447-918A-350D690C0BB2}" type="pres">
      <dgm:prSet presAssocID="{70A9B5E0-1F8A-4D86-9A77-81EA60B657DC}" presName="nodeRect" presStyleLbl="alignNode1" presStyleIdx="0" presStyleCnt="3">
        <dgm:presLayoutVars>
          <dgm:bulletEnabled val="1"/>
        </dgm:presLayoutVars>
      </dgm:prSet>
      <dgm:spPr/>
    </dgm:pt>
    <dgm:pt modelId="{719C6AF9-038C-DE40-82E8-6A627BC0FD18}" type="pres">
      <dgm:prSet presAssocID="{89616034-5AB5-4925-8802-DFB1A22B7CAE}" presName="sibTrans" presStyleCnt="0"/>
      <dgm:spPr/>
    </dgm:pt>
    <dgm:pt modelId="{F3BE82CC-D073-5A4E-9BBB-3459F48B5A27}" type="pres">
      <dgm:prSet presAssocID="{C47FC8FD-86E6-4845-B2F6-F89F888F8197}" presName="compositeNode" presStyleCnt="0">
        <dgm:presLayoutVars>
          <dgm:bulletEnabled val="1"/>
        </dgm:presLayoutVars>
      </dgm:prSet>
      <dgm:spPr/>
    </dgm:pt>
    <dgm:pt modelId="{79D3BBC4-D696-934D-9EC8-AD938A9774CA}" type="pres">
      <dgm:prSet presAssocID="{C47FC8FD-86E6-4845-B2F6-F89F888F8197}" presName="bgRect" presStyleLbl="alignNode1" presStyleIdx="1" presStyleCnt="3"/>
      <dgm:spPr/>
    </dgm:pt>
    <dgm:pt modelId="{105AF21B-5C00-FB4A-A019-9A769A596E1C}" type="pres">
      <dgm:prSet presAssocID="{0FEA784C-4315-40C8-9B3C-CA46B2C18ADA}" presName="sibTransNodeRect" presStyleLbl="alignNode1" presStyleIdx="1" presStyleCnt="3">
        <dgm:presLayoutVars>
          <dgm:chMax val="0"/>
          <dgm:bulletEnabled val="1"/>
        </dgm:presLayoutVars>
      </dgm:prSet>
      <dgm:spPr/>
    </dgm:pt>
    <dgm:pt modelId="{4F48F35B-B77B-BF45-871A-CE52129AB9EC}" type="pres">
      <dgm:prSet presAssocID="{C47FC8FD-86E6-4845-B2F6-F89F888F8197}" presName="nodeRect" presStyleLbl="alignNode1" presStyleIdx="1" presStyleCnt="3">
        <dgm:presLayoutVars>
          <dgm:bulletEnabled val="1"/>
        </dgm:presLayoutVars>
      </dgm:prSet>
      <dgm:spPr/>
    </dgm:pt>
    <dgm:pt modelId="{C7D8C112-E9AF-8E48-8C85-136B7A9D3EAC}" type="pres">
      <dgm:prSet presAssocID="{0FEA784C-4315-40C8-9B3C-CA46B2C18ADA}" presName="sibTrans" presStyleCnt="0"/>
      <dgm:spPr/>
    </dgm:pt>
    <dgm:pt modelId="{4B6FC89E-18A8-B740-9867-7286A12F72DC}" type="pres">
      <dgm:prSet presAssocID="{C8544F87-9728-45E9-8755-3B0FF92C9048}" presName="compositeNode" presStyleCnt="0">
        <dgm:presLayoutVars>
          <dgm:bulletEnabled val="1"/>
        </dgm:presLayoutVars>
      </dgm:prSet>
      <dgm:spPr/>
    </dgm:pt>
    <dgm:pt modelId="{C4522663-F8D5-494A-A32E-6207248D6956}" type="pres">
      <dgm:prSet presAssocID="{C8544F87-9728-45E9-8755-3B0FF92C9048}" presName="bgRect" presStyleLbl="alignNode1" presStyleIdx="2" presStyleCnt="3" custLinFactNeighborY="1153"/>
      <dgm:spPr/>
    </dgm:pt>
    <dgm:pt modelId="{3BE2DC9F-6069-B94D-AD2C-D7E705CF4698}" type="pres">
      <dgm:prSet presAssocID="{6301C317-4DD1-4B71-8E9A-2DB881F28297}" presName="sibTransNodeRect" presStyleLbl="alignNode1" presStyleIdx="2" presStyleCnt="3">
        <dgm:presLayoutVars>
          <dgm:chMax val="0"/>
          <dgm:bulletEnabled val="1"/>
        </dgm:presLayoutVars>
      </dgm:prSet>
      <dgm:spPr/>
    </dgm:pt>
    <dgm:pt modelId="{FBE00A6C-0B74-7041-A927-1AA6676E3E3D}" type="pres">
      <dgm:prSet presAssocID="{C8544F87-9728-45E9-8755-3B0FF92C9048}" presName="nodeRect" presStyleLbl="alignNode1" presStyleIdx="2" presStyleCnt="3">
        <dgm:presLayoutVars>
          <dgm:bulletEnabled val="1"/>
        </dgm:presLayoutVars>
      </dgm:prSet>
      <dgm:spPr/>
    </dgm:pt>
  </dgm:ptLst>
  <dgm:cxnLst>
    <dgm:cxn modelId="{5931320A-D592-4E4F-928D-285C3380F1D1}" type="presOf" srcId="{F2BEC446-1562-4CAA-A260-4037B3E5096E}" destId="{05635CEE-BA0F-CB45-8CCC-21B586E8DADF}" srcOrd="0" destOrd="0" presId="urn:microsoft.com/office/officeart/2016/7/layout/LinearBlockProcessNumbered"/>
    <dgm:cxn modelId="{90E0420E-C180-9547-9365-B79E3B478ED6}" type="presOf" srcId="{C47FC8FD-86E6-4845-B2F6-F89F888F8197}" destId="{79D3BBC4-D696-934D-9EC8-AD938A9774CA}" srcOrd="0" destOrd="0" presId="urn:microsoft.com/office/officeart/2016/7/layout/LinearBlockProcessNumbered"/>
    <dgm:cxn modelId="{90D4FB21-5B03-AF4A-8AE6-6B470794D1E5}" type="presOf" srcId="{C8544F87-9728-45E9-8755-3B0FF92C9048}" destId="{C4522663-F8D5-494A-A32E-6207248D6956}" srcOrd="0" destOrd="0" presId="urn:microsoft.com/office/officeart/2016/7/layout/LinearBlockProcessNumbered"/>
    <dgm:cxn modelId="{14DAD925-7D87-FC46-817C-1F50DC7CBDA9}" type="presOf" srcId="{0FEA784C-4315-40C8-9B3C-CA46B2C18ADA}" destId="{105AF21B-5C00-FB4A-A019-9A769A596E1C}" srcOrd="0" destOrd="0" presId="urn:microsoft.com/office/officeart/2016/7/layout/LinearBlockProcessNumbered"/>
    <dgm:cxn modelId="{19A97C42-13D0-5245-95E4-C393F2492138}" type="presOf" srcId="{89616034-5AB5-4925-8802-DFB1A22B7CAE}" destId="{62702526-C354-EE48-ACBD-B16BCFA053FF}" srcOrd="0" destOrd="0" presId="urn:microsoft.com/office/officeart/2016/7/layout/LinearBlockProcessNumbered"/>
    <dgm:cxn modelId="{1B4E9C49-2EFC-489C-B97C-BF25BE26A708}" srcId="{F2BEC446-1562-4CAA-A260-4037B3E5096E}" destId="{C47FC8FD-86E6-4845-B2F6-F89F888F8197}" srcOrd="1" destOrd="0" parTransId="{60052DFF-0116-4ABB-99E3-14F730B18948}" sibTransId="{0FEA784C-4315-40C8-9B3C-CA46B2C18ADA}"/>
    <dgm:cxn modelId="{C08D554A-CBE7-9444-AF88-DE02A37B5435}" type="presOf" srcId="{C8544F87-9728-45E9-8755-3B0FF92C9048}" destId="{FBE00A6C-0B74-7041-A927-1AA6676E3E3D}" srcOrd="1" destOrd="0" presId="urn:microsoft.com/office/officeart/2016/7/layout/LinearBlockProcessNumbered"/>
    <dgm:cxn modelId="{0F66EC4D-17DF-634C-99C2-FF71C606630E}" type="presOf" srcId="{70A9B5E0-1F8A-4D86-9A77-81EA60B657DC}" destId="{D0F051C6-9D0F-E047-A436-F7A72C96FE9C}" srcOrd="0" destOrd="0" presId="urn:microsoft.com/office/officeart/2016/7/layout/LinearBlockProcessNumbered"/>
    <dgm:cxn modelId="{72A28E74-696E-E046-8D06-9F46DDB35A16}" type="presOf" srcId="{70A9B5E0-1F8A-4D86-9A77-81EA60B657DC}" destId="{4EBDD153-685B-6447-918A-350D690C0BB2}" srcOrd="1" destOrd="0" presId="urn:microsoft.com/office/officeart/2016/7/layout/LinearBlockProcessNumbered"/>
    <dgm:cxn modelId="{0E995D79-8B36-439E-B00A-3813AA56DCF7}" srcId="{F2BEC446-1562-4CAA-A260-4037B3E5096E}" destId="{C8544F87-9728-45E9-8755-3B0FF92C9048}" srcOrd="2" destOrd="0" parTransId="{D75057E9-8A57-47F5-997A-C7327487A37C}" sibTransId="{6301C317-4DD1-4B71-8E9A-2DB881F28297}"/>
    <dgm:cxn modelId="{5CE35BB4-AD97-5949-8723-50097B14B528}" type="presOf" srcId="{6301C317-4DD1-4B71-8E9A-2DB881F28297}" destId="{3BE2DC9F-6069-B94D-AD2C-D7E705CF4698}" srcOrd="0" destOrd="0" presId="urn:microsoft.com/office/officeart/2016/7/layout/LinearBlockProcessNumbered"/>
    <dgm:cxn modelId="{2E6C6DE0-9076-DC46-9FCE-2AEB9DC15F26}" type="presOf" srcId="{C47FC8FD-86E6-4845-B2F6-F89F888F8197}" destId="{4F48F35B-B77B-BF45-871A-CE52129AB9EC}" srcOrd="1" destOrd="0" presId="urn:microsoft.com/office/officeart/2016/7/layout/LinearBlockProcessNumbered"/>
    <dgm:cxn modelId="{1706C9E3-9878-43A8-B312-774BDE9CF428}" srcId="{F2BEC446-1562-4CAA-A260-4037B3E5096E}" destId="{70A9B5E0-1F8A-4D86-9A77-81EA60B657DC}" srcOrd="0" destOrd="0" parTransId="{ABC072B8-1FBB-4C74-B8DC-2AB5807B3D68}" sibTransId="{89616034-5AB5-4925-8802-DFB1A22B7CAE}"/>
    <dgm:cxn modelId="{C281D99A-82E4-804B-99CC-867605AC03B1}" type="presParOf" srcId="{05635CEE-BA0F-CB45-8CCC-21B586E8DADF}" destId="{582C3F90-C128-4749-9328-2A26B48AC9CF}" srcOrd="0" destOrd="0" presId="urn:microsoft.com/office/officeart/2016/7/layout/LinearBlockProcessNumbered"/>
    <dgm:cxn modelId="{C823C5CA-11F8-1349-ADEE-2D22FCB6A2B8}" type="presParOf" srcId="{582C3F90-C128-4749-9328-2A26B48AC9CF}" destId="{D0F051C6-9D0F-E047-A436-F7A72C96FE9C}" srcOrd="0" destOrd="0" presId="urn:microsoft.com/office/officeart/2016/7/layout/LinearBlockProcessNumbered"/>
    <dgm:cxn modelId="{C43BB6BC-65E0-F74B-8AC0-456A1E1D74E8}" type="presParOf" srcId="{582C3F90-C128-4749-9328-2A26B48AC9CF}" destId="{62702526-C354-EE48-ACBD-B16BCFA053FF}" srcOrd="1" destOrd="0" presId="urn:microsoft.com/office/officeart/2016/7/layout/LinearBlockProcessNumbered"/>
    <dgm:cxn modelId="{7022054C-CEF3-A44D-A618-79A4C98C1E0A}" type="presParOf" srcId="{582C3F90-C128-4749-9328-2A26B48AC9CF}" destId="{4EBDD153-685B-6447-918A-350D690C0BB2}" srcOrd="2" destOrd="0" presId="urn:microsoft.com/office/officeart/2016/7/layout/LinearBlockProcessNumbered"/>
    <dgm:cxn modelId="{BDADB13A-069D-8646-AE22-3B5B3ECE987D}" type="presParOf" srcId="{05635CEE-BA0F-CB45-8CCC-21B586E8DADF}" destId="{719C6AF9-038C-DE40-82E8-6A627BC0FD18}" srcOrd="1" destOrd="0" presId="urn:microsoft.com/office/officeart/2016/7/layout/LinearBlockProcessNumbered"/>
    <dgm:cxn modelId="{A7EB865E-BC79-CA46-A230-585F40E15F48}" type="presParOf" srcId="{05635CEE-BA0F-CB45-8CCC-21B586E8DADF}" destId="{F3BE82CC-D073-5A4E-9BBB-3459F48B5A27}" srcOrd="2" destOrd="0" presId="urn:microsoft.com/office/officeart/2016/7/layout/LinearBlockProcessNumbered"/>
    <dgm:cxn modelId="{90A7839A-DCF5-D245-88E8-72A950614F8F}" type="presParOf" srcId="{F3BE82CC-D073-5A4E-9BBB-3459F48B5A27}" destId="{79D3BBC4-D696-934D-9EC8-AD938A9774CA}" srcOrd="0" destOrd="0" presId="urn:microsoft.com/office/officeart/2016/7/layout/LinearBlockProcessNumbered"/>
    <dgm:cxn modelId="{0F6CE6BC-7EC9-0F41-986D-A994C5DEFAF7}" type="presParOf" srcId="{F3BE82CC-D073-5A4E-9BBB-3459F48B5A27}" destId="{105AF21B-5C00-FB4A-A019-9A769A596E1C}" srcOrd="1" destOrd="0" presId="urn:microsoft.com/office/officeart/2016/7/layout/LinearBlockProcessNumbered"/>
    <dgm:cxn modelId="{FFE9636D-37C4-FC41-A5AC-41716B28F2CB}" type="presParOf" srcId="{F3BE82CC-D073-5A4E-9BBB-3459F48B5A27}" destId="{4F48F35B-B77B-BF45-871A-CE52129AB9EC}" srcOrd="2" destOrd="0" presId="urn:microsoft.com/office/officeart/2016/7/layout/LinearBlockProcessNumbered"/>
    <dgm:cxn modelId="{729FBE83-4B35-2A4C-BC7E-438A4F26567D}" type="presParOf" srcId="{05635CEE-BA0F-CB45-8CCC-21B586E8DADF}" destId="{C7D8C112-E9AF-8E48-8C85-136B7A9D3EAC}" srcOrd="3" destOrd="0" presId="urn:microsoft.com/office/officeart/2016/7/layout/LinearBlockProcessNumbered"/>
    <dgm:cxn modelId="{AF65DC23-8214-5847-A26B-895D9A6D6268}" type="presParOf" srcId="{05635CEE-BA0F-CB45-8CCC-21B586E8DADF}" destId="{4B6FC89E-18A8-B740-9867-7286A12F72DC}" srcOrd="4" destOrd="0" presId="urn:microsoft.com/office/officeart/2016/7/layout/LinearBlockProcessNumbered"/>
    <dgm:cxn modelId="{1AB75932-C299-B948-A27A-5E169B453A46}" type="presParOf" srcId="{4B6FC89E-18A8-B740-9867-7286A12F72DC}" destId="{C4522663-F8D5-494A-A32E-6207248D6956}" srcOrd="0" destOrd="0" presId="urn:microsoft.com/office/officeart/2016/7/layout/LinearBlockProcessNumbered"/>
    <dgm:cxn modelId="{A0D1A834-E8DC-7947-B998-94F771D40C2A}" type="presParOf" srcId="{4B6FC89E-18A8-B740-9867-7286A12F72DC}" destId="{3BE2DC9F-6069-B94D-AD2C-D7E705CF4698}" srcOrd="1" destOrd="0" presId="urn:microsoft.com/office/officeart/2016/7/layout/LinearBlockProcessNumbered"/>
    <dgm:cxn modelId="{0B1261BD-7B3A-9E4E-BCC0-DB10142264E3}" type="presParOf" srcId="{4B6FC89E-18A8-B740-9867-7286A12F72DC}" destId="{FBE00A6C-0B74-7041-A927-1AA6676E3E3D}"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F0FB50-BF58-4BE3-9D60-41C4CC3FDC51}"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887DC5E7-0CE9-4C4B-ADDE-CC8D793DD75E}">
      <dgm:prSet/>
      <dgm:spPr/>
      <dgm:t>
        <a:bodyPr/>
        <a:lstStyle/>
        <a:p>
          <a:r>
            <a:rPr lang="en-US" b="1" dirty="0">
              <a:solidFill>
                <a:schemeClr val="bg1"/>
              </a:solidFill>
              <a:latin typeface="Bodoni MT" panose="02070603080606020203" pitchFamily="18" charset="77"/>
            </a:rPr>
            <a:t>Management confirms:</a:t>
          </a:r>
          <a:endParaRPr lang="en-US" dirty="0">
            <a:solidFill>
              <a:schemeClr val="bg1"/>
            </a:solidFill>
            <a:latin typeface="Bodoni MT" panose="02070603080606020203" pitchFamily="18" charset="77"/>
          </a:endParaRPr>
        </a:p>
      </dgm:t>
    </dgm:pt>
    <dgm:pt modelId="{1F7BE675-AEED-499D-94DB-5EFCBA9A2491}" type="parTrans" cxnId="{A276C884-7EB2-4D4E-A05E-076574EF9A3C}">
      <dgm:prSet/>
      <dgm:spPr/>
      <dgm:t>
        <a:bodyPr/>
        <a:lstStyle/>
        <a:p>
          <a:endParaRPr lang="en-US"/>
        </a:p>
      </dgm:t>
    </dgm:pt>
    <dgm:pt modelId="{991003FB-1AA2-400C-9F47-340F03017656}" type="sibTrans" cxnId="{A276C884-7EB2-4D4E-A05E-076574EF9A3C}">
      <dgm:prSet/>
      <dgm:spPr/>
      <dgm:t>
        <a:bodyPr/>
        <a:lstStyle/>
        <a:p>
          <a:endParaRPr lang="en-US"/>
        </a:p>
      </dgm:t>
    </dgm:pt>
    <dgm:pt modelId="{31B17FFF-528C-48B2-B4B9-EF358C788CA7}">
      <dgm:prSet/>
      <dgm:spPr/>
      <dgm:t>
        <a:bodyPr/>
        <a:lstStyle/>
        <a:p>
          <a:r>
            <a:rPr lang="en-US" dirty="0">
              <a:solidFill>
                <a:schemeClr val="bg1"/>
              </a:solidFill>
              <a:latin typeface="Bodoni MT" panose="02070603080606020203" pitchFamily="18" charset="77"/>
            </a:rPr>
            <a:t>The Smart PharmAssist™ Kiosk has multiple security cameras to monitor all activities </a:t>
          </a:r>
        </a:p>
      </dgm:t>
    </dgm:pt>
    <dgm:pt modelId="{7B5CBBCD-96C0-4564-952C-DCE792598242}" type="parTrans" cxnId="{A8035F2E-3594-4D04-8712-18BDA8900294}">
      <dgm:prSet/>
      <dgm:spPr/>
      <dgm:t>
        <a:bodyPr/>
        <a:lstStyle/>
        <a:p>
          <a:endParaRPr lang="en-US"/>
        </a:p>
      </dgm:t>
    </dgm:pt>
    <dgm:pt modelId="{70B06E14-C7D5-4993-BC51-45095BDEC4C6}" type="sibTrans" cxnId="{A8035F2E-3594-4D04-8712-18BDA8900294}">
      <dgm:prSet/>
      <dgm:spPr/>
      <dgm:t>
        <a:bodyPr/>
        <a:lstStyle/>
        <a:p>
          <a:endParaRPr lang="en-US"/>
        </a:p>
      </dgm:t>
    </dgm:pt>
    <dgm:pt modelId="{B45CD35A-E447-4EA2-AE18-CA320DD4DBC3}">
      <dgm:prSet/>
      <dgm:spPr/>
      <dgm:t>
        <a:bodyPr/>
        <a:lstStyle/>
        <a:p>
          <a:r>
            <a:rPr lang="en-US" dirty="0">
              <a:solidFill>
                <a:schemeClr val="bg1"/>
              </a:solidFill>
              <a:latin typeface="Bodoni MT" panose="02070603080606020203" pitchFamily="18" charset="77"/>
            </a:rPr>
            <a:t>The cameras record all medication fillings by the robotic arm</a:t>
          </a:r>
        </a:p>
      </dgm:t>
    </dgm:pt>
    <dgm:pt modelId="{F9DC33E0-A3FC-49CE-903C-3FDC48D5A4B3}" type="parTrans" cxnId="{3478D67A-5199-4920-9506-1AE76801D7B9}">
      <dgm:prSet/>
      <dgm:spPr/>
      <dgm:t>
        <a:bodyPr/>
        <a:lstStyle/>
        <a:p>
          <a:endParaRPr lang="en-US"/>
        </a:p>
      </dgm:t>
    </dgm:pt>
    <dgm:pt modelId="{BBDAD4B3-5372-4321-A9BE-0DB9834947D1}" type="sibTrans" cxnId="{3478D67A-5199-4920-9506-1AE76801D7B9}">
      <dgm:prSet/>
      <dgm:spPr/>
      <dgm:t>
        <a:bodyPr/>
        <a:lstStyle/>
        <a:p>
          <a:endParaRPr lang="en-US"/>
        </a:p>
      </dgm:t>
    </dgm:pt>
    <dgm:pt modelId="{1180016D-77CE-4A7C-BB3B-65E2C5C2A675}">
      <dgm:prSet/>
      <dgm:spPr/>
      <dgm:t>
        <a:bodyPr/>
        <a:lstStyle/>
        <a:p>
          <a:r>
            <a:rPr lang="en-US" dirty="0">
              <a:solidFill>
                <a:schemeClr val="bg1"/>
              </a:solidFill>
              <a:latin typeface="Bodoni MT" panose="02070603080606020203" pitchFamily="18" charset="77"/>
            </a:rPr>
            <a:t>Recording of all employee access to medication cartridges </a:t>
          </a:r>
        </a:p>
      </dgm:t>
    </dgm:pt>
    <dgm:pt modelId="{D484E539-C39B-4C08-BA2A-BF726939F074}" type="parTrans" cxnId="{AACF2A7B-B234-4618-8545-48D6C85E469D}">
      <dgm:prSet/>
      <dgm:spPr/>
      <dgm:t>
        <a:bodyPr/>
        <a:lstStyle/>
        <a:p>
          <a:endParaRPr lang="en-US"/>
        </a:p>
      </dgm:t>
    </dgm:pt>
    <dgm:pt modelId="{9306C6EE-2AE5-4140-9362-F4223253C60B}" type="sibTrans" cxnId="{AACF2A7B-B234-4618-8545-48D6C85E469D}">
      <dgm:prSet/>
      <dgm:spPr/>
      <dgm:t>
        <a:bodyPr/>
        <a:lstStyle/>
        <a:p>
          <a:endParaRPr lang="en-US"/>
        </a:p>
      </dgm:t>
    </dgm:pt>
    <dgm:pt modelId="{3AD62E75-A1A0-4BDA-9C4D-8CC530DEC00E}">
      <dgm:prSet/>
      <dgm:spPr/>
      <dgm:t>
        <a:bodyPr/>
        <a:lstStyle/>
        <a:p>
          <a:r>
            <a:rPr lang="en-US" dirty="0">
              <a:solidFill>
                <a:schemeClr val="bg1"/>
              </a:solidFill>
              <a:latin typeface="Bodoni MT" panose="02070603080606020203" pitchFamily="18" charset="77"/>
            </a:rPr>
            <a:t>Dual verification of medication </a:t>
          </a:r>
        </a:p>
      </dgm:t>
    </dgm:pt>
    <dgm:pt modelId="{CDE224F1-854E-49C5-AD48-051434EE4CFC}" type="parTrans" cxnId="{1E6129A9-A0F3-4726-B208-4EE5D14751F1}">
      <dgm:prSet/>
      <dgm:spPr/>
      <dgm:t>
        <a:bodyPr/>
        <a:lstStyle/>
        <a:p>
          <a:endParaRPr lang="en-US"/>
        </a:p>
      </dgm:t>
    </dgm:pt>
    <dgm:pt modelId="{499CA462-3B9F-4511-861D-BDFC60E44E21}" type="sibTrans" cxnId="{1E6129A9-A0F3-4726-B208-4EE5D14751F1}">
      <dgm:prSet/>
      <dgm:spPr/>
      <dgm:t>
        <a:bodyPr/>
        <a:lstStyle/>
        <a:p>
          <a:endParaRPr lang="en-US"/>
        </a:p>
      </dgm:t>
    </dgm:pt>
    <dgm:pt modelId="{AAABE032-A871-4AE3-8E2B-051C926DDF99}">
      <dgm:prSet/>
      <dgm:spPr/>
      <dgm:t>
        <a:bodyPr/>
        <a:lstStyle/>
        <a:p>
          <a:r>
            <a:rPr lang="en-US" dirty="0">
              <a:solidFill>
                <a:schemeClr val="bg1"/>
              </a:solidFill>
              <a:latin typeface="Bodoni MT" panose="02070603080606020203" pitchFamily="18" charset="77"/>
            </a:rPr>
            <a:t>Software can identify each tablet by color, shape, size and markings which allows faster Pharmacist verification leaving more time for counseling </a:t>
          </a:r>
        </a:p>
      </dgm:t>
    </dgm:pt>
    <dgm:pt modelId="{F7C25CB1-A720-4E00-93F1-1C0C48E733F3}" type="parTrans" cxnId="{FAFB9843-C94D-45B9-B585-31CCB8E56656}">
      <dgm:prSet/>
      <dgm:spPr/>
      <dgm:t>
        <a:bodyPr/>
        <a:lstStyle/>
        <a:p>
          <a:endParaRPr lang="en-US"/>
        </a:p>
      </dgm:t>
    </dgm:pt>
    <dgm:pt modelId="{8E0C5429-2908-47D0-8443-99A512EBAC83}" type="sibTrans" cxnId="{FAFB9843-C94D-45B9-B585-31CCB8E56656}">
      <dgm:prSet/>
      <dgm:spPr/>
      <dgm:t>
        <a:bodyPr/>
        <a:lstStyle/>
        <a:p>
          <a:endParaRPr lang="en-US"/>
        </a:p>
      </dgm:t>
    </dgm:pt>
    <dgm:pt modelId="{0C126A8C-D6D4-BB49-B86D-2B04880E105C}" type="pres">
      <dgm:prSet presAssocID="{B0F0FB50-BF58-4BE3-9D60-41C4CC3FDC51}" presName="Name0" presStyleCnt="0">
        <dgm:presLayoutVars>
          <dgm:dir/>
          <dgm:resizeHandles val="exact"/>
        </dgm:presLayoutVars>
      </dgm:prSet>
      <dgm:spPr/>
    </dgm:pt>
    <dgm:pt modelId="{918B9E59-0AA0-E34F-A2A1-B02517851915}" type="pres">
      <dgm:prSet presAssocID="{887DC5E7-0CE9-4C4B-ADDE-CC8D793DD75E}" presName="node" presStyleLbl="node1" presStyleIdx="0" presStyleCnt="1" custLinFactNeighborX="83188" custLinFactNeighborY="-4321">
        <dgm:presLayoutVars>
          <dgm:bulletEnabled val="1"/>
        </dgm:presLayoutVars>
      </dgm:prSet>
      <dgm:spPr/>
    </dgm:pt>
  </dgm:ptLst>
  <dgm:cxnLst>
    <dgm:cxn modelId="{41236107-D172-9240-BB3C-F17E8EDEFC76}" type="presOf" srcId="{887DC5E7-0CE9-4C4B-ADDE-CC8D793DD75E}" destId="{918B9E59-0AA0-E34F-A2A1-B02517851915}" srcOrd="0" destOrd="0" presId="urn:microsoft.com/office/officeart/2016/7/layout/RepeatingBendingProcessNew"/>
    <dgm:cxn modelId="{25C22611-9BE2-644E-B7FE-40212DFE3A04}" type="presOf" srcId="{B45CD35A-E447-4EA2-AE18-CA320DD4DBC3}" destId="{918B9E59-0AA0-E34F-A2A1-B02517851915}" srcOrd="0" destOrd="2" presId="urn:microsoft.com/office/officeart/2016/7/layout/RepeatingBendingProcessNew"/>
    <dgm:cxn modelId="{A8035F2E-3594-4D04-8712-18BDA8900294}" srcId="{887DC5E7-0CE9-4C4B-ADDE-CC8D793DD75E}" destId="{31B17FFF-528C-48B2-B4B9-EF358C788CA7}" srcOrd="0" destOrd="0" parTransId="{7B5CBBCD-96C0-4564-952C-DCE792598242}" sibTransId="{70B06E14-C7D5-4993-BC51-45095BDEC4C6}"/>
    <dgm:cxn modelId="{FAFB9843-C94D-45B9-B585-31CCB8E56656}" srcId="{887DC5E7-0CE9-4C4B-ADDE-CC8D793DD75E}" destId="{AAABE032-A871-4AE3-8E2B-051C926DDF99}" srcOrd="4" destOrd="0" parTransId="{F7C25CB1-A720-4E00-93F1-1C0C48E733F3}" sibTransId="{8E0C5429-2908-47D0-8443-99A512EBAC83}"/>
    <dgm:cxn modelId="{3478D67A-5199-4920-9506-1AE76801D7B9}" srcId="{887DC5E7-0CE9-4C4B-ADDE-CC8D793DD75E}" destId="{B45CD35A-E447-4EA2-AE18-CA320DD4DBC3}" srcOrd="1" destOrd="0" parTransId="{F9DC33E0-A3FC-49CE-903C-3FDC48D5A4B3}" sibTransId="{BBDAD4B3-5372-4321-A9BE-0DB9834947D1}"/>
    <dgm:cxn modelId="{AACF2A7B-B234-4618-8545-48D6C85E469D}" srcId="{887DC5E7-0CE9-4C4B-ADDE-CC8D793DD75E}" destId="{1180016D-77CE-4A7C-BB3B-65E2C5C2A675}" srcOrd="2" destOrd="0" parTransId="{D484E539-C39B-4C08-BA2A-BF726939F074}" sibTransId="{9306C6EE-2AE5-4140-9362-F4223253C60B}"/>
    <dgm:cxn modelId="{A276C884-7EB2-4D4E-A05E-076574EF9A3C}" srcId="{B0F0FB50-BF58-4BE3-9D60-41C4CC3FDC51}" destId="{887DC5E7-0CE9-4C4B-ADDE-CC8D793DD75E}" srcOrd="0" destOrd="0" parTransId="{1F7BE675-AEED-499D-94DB-5EFCBA9A2491}" sibTransId="{991003FB-1AA2-400C-9F47-340F03017656}"/>
    <dgm:cxn modelId="{1E6129A9-A0F3-4726-B208-4EE5D14751F1}" srcId="{887DC5E7-0CE9-4C4B-ADDE-CC8D793DD75E}" destId="{3AD62E75-A1A0-4BDA-9C4D-8CC530DEC00E}" srcOrd="3" destOrd="0" parTransId="{CDE224F1-854E-49C5-AD48-051434EE4CFC}" sibTransId="{499CA462-3B9F-4511-861D-BDFC60E44E21}"/>
    <dgm:cxn modelId="{CAC694C8-9B9A-AC48-A94F-6BA67D546540}" type="presOf" srcId="{31B17FFF-528C-48B2-B4B9-EF358C788CA7}" destId="{918B9E59-0AA0-E34F-A2A1-B02517851915}" srcOrd="0" destOrd="1" presId="urn:microsoft.com/office/officeart/2016/7/layout/RepeatingBendingProcessNew"/>
    <dgm:cxn modelId="{CB7A3ACB-8857-CF4F-B5D2-7D1033F41E96}" type="presOf" srcId="{B0F0FB50-BF58-4BE3-9D60-41C4CC3FDC51}" destId="{0C126A8C-D6D4-BB49-B86D-2B04880E105C}" srcOrd="0" destOrd="0" presId="urn:microsoft.com/office/officeart/2016/7/layout/RepeatingBendingProcessNew"/>
    <dgm:cxn modelId="{6592D7ED-26B4-BE4D-8DBA-815B8CCE6458}" type="presOf" srcId="{1180016D-77CE-4A7C-BB3B-65E2C5C2A675}" destId="{918B9E59-0AA0-E34F-A2A1-B02517851915}" srcOrd="0" destOrd="3" presId="urn:microsoft.com/office/officeart/2016/7/layout/RepeatingBendingProcessNew"/>
    <dgm:cxn modelId="{F23897F4-2DFB-E040-99ED-DA1F863A6E36}" type="presOf" srcId="{3AD62E75-A1A0-4BDA-9C4D-8CC530DEC00E}" destId="{918B9E59-0AA0-E34F-A2A1-B02517851915}" srcOrd="0" destOrd="4" presId="urn:microsoft.com/office/officeart/2016/7/layout/RepeatingBendingProcessNew"/>
    <dgm:cxn modelId="{228C7FF6-D281-3945-8A79-59B65CCCF7E3}" type="presOf" srcId="{AAABE032-A871-4AE3-8E2B-051C926DDF99}" destId="{918B9E59-0AA0-E34F-A2A1-B02517851915}" srcOrd="0" destOrd="5" presId="urn:microsoft.com/office/officeart/2016/7/layout/RepeatingBendingProcessNew"/>
    <dgm:cxn modelId="{81231325-DF0F-6048-8EB1-C01D84E5198F}" type="presParOf" srcId="{0C126A8C-D6D4-BB49-B86D-2B04880E105C}" destId="{918B9E59-0AA0-E34F-A2A1-B02517851915}"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012A2-8D1A-AD4C-98BE-7C6FD94D45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8A1BC8-5022-614F-A42E-342ABE6E5271}">
      <dgm:prSet/>
      <dgm:spPr/>
      <dgm:t>
        <a:bodyPr/>
        <a:lstStyle/>
        <a:p>
          <a:r>
            <a:rPr lang="en-US" b="1" dirty="0">
              <a:solidFill>
                <a:schemeClr val="bg1"/>
              </a:solidFill>
              <a:latin typeface="Bodoni MT" panose="02070603080606020203" pitchFamily="18" charset="77"/>
            </a:rPr>
            <a:t>More Pharmacies at a Lower Cost</a:t>
          </a:r>
          <a:r>
            <a:rPr lang="en-US" dirty="0">
              <a:solidFill>
                <a:schemeClr val="bg1"/>
              </a:solidFill>
              <a:latin typeface="Bodoni MT" panose="02070603080606020203" pitchFamily="18" charset="77"/>
            </a:rPr>
            <a:t>: Install up to seven micro pharmacies for each parent pharmacy. Management confirms that micro pharmacies can be opened for about 30% to 40% of the cost and has lower operating cost compared to a parent pharmacy </a:t>
          </a:r>
        </a:p>
      </dgm:t>
    </dgm:pt>
    <dgm:pt modelId="{5B3696E1-CB7B-7949-80C5-A382A4527E2E}" type="parTrans" cxnId="{2151AA2D-B4B0-D64D-837C-7A34C38E517F}">
      <dgm:prSet/>
      <dgm:spPr/>
      <dgm:t>
        <a:bodyPr/>
        <a:lstStyle/>
        <a:p>
          <a:endParaRPr lang="en-US"/>
        </a:p>
      </dgm:t>
    </dgm:pt>
    <dgm:pt modelId="{5512115A-BB4A-B74B-90C0-C4D5E1C3B7A5}" type="sibTrans" cxnId="{2151AA2D-B4B0-D64D-837C-7A34C38E517F}">
      <dgm:prSet/>
      <dgm:spPr/>
      <dgm:t>
        <a:bodyPr/>
        <a:lstStyle/>
        <a:p>
          <a:endParaRPr lang="en-US"/>
        </a:p>
      </dgm:t>
    </dgm:pt>
    <dgm:pt modelId="{74612C5C-E243-004F-A8E0-32782286096E}">
      <dgm:prSet/>
      <dgm:spPr/>
      <dgm:t>
        <a:bodyPr/>
        <a:lstStyle/>
        <a:p>
          <a:r>
            <a:rPr lang="en-US" b="1" dirty="0">
              <a:solidFill>
                <a:schemeClr val="bg1"/>
              </a:solidFill>
              <a:latin typeface="Bodoni MT" panose="02070603080606020203" pitchFamily="18" charset="77"/>
            </a:rPr>
            <a:t>Short-Term Growth: </a:t>
          </a:r>
          <a:r>
            <a:rPr lang="en-US" dirty="0">
              <a:solidFill>
                <a:schemeClr val="bg1"/>
              </a:solidFill>
              <a:latin typeface="Bodoni MT" panose="02070603080606020203" pitchFamily="18" charset="77"/>
            </a:rPr>
            <a:t>Implement 2 parent pharmacies and 16 micro pharmacies within the first two years. Company is expected to be cash positive by month 23 of operations </a:t>
          </a:r>
        </a:p>
      </dgm:t>
    </dgm:pt>
    <dgm:pt modelId="{5A7AAF37-0B16-3F49-A152-E1079E73C914}" type="parTrans" cxnId="{B4D20951-50A5-4940-9B68-4A1EA3AF0163}">
      <dgm:prSet/>
      <dgm:spPr/>
      <dgm:t>
        <a:bodyPr/>
        <a:lstStyle/>
        <a:p>
          <a:endParaRPr lang="en-US"/>
        </a:p>
      </dgm:t>
    </dgm:pt>
    <dgm:pt modelId="{15678B74-2974-4C42-BB43-EE3E7FB79E2A}" type="sibTrans" cxnId="{B4D20951-50A5-4940-9B68-4A1EA3AF0163}">
      <dgm:prSet/>
      <dgm:spPr/>
      <dgm:t>
        <a:bodyPr/>
        <a:lstStyle/>
        <a:p>
          <a:endParaRPr lang="en-US"/>
        </a:p>
      </dgm:t>
    </dgm:pt>
    <dgm:pt modelId="{AFCF7593-05D9-8147-8468-5C89A888BA1B}">
      <dgm:prSet/>
      <dgm:spPr/>
      <dgm:t>
        <a:bodyPr/>
        <a:lstStyle/>
        <a:p>
          <a:r>
            <a:rPr lang="en-US" b="1" dirty="0">
              <a:solidFill>
                <a:schemeClr val="bg1"/>
              </a:solidFill>
              <a:latin typeface="Bodoni MT" panose="02070603080606020203" pitchFamily="18" charset="77"/>
            </a:rPr>
            <a:t>Long-Term Growth: </a:t>
          </a:r>
          <a:r>
            <a:rPr lang="en-US" b="0" dirty="0">
              <a:solidFill>
                <a:schemeClr val="bg1"/>
              </a:solidFill>
              <a:latin typeface="Bodoni MT" panose="02070603080606020203" pitchFamily="18" charset="77"/>
            </a:rPr>
            <a:t>Ramp up to 1,000 locations, domestically and internationally with the ability to customize compounds as prescribed by physicians</a:t>
          </a:r>
        </a:p>
      </dgm:t>
    </dgm:pt>
    <dgm:pt modelId="{0BC2DC79-726C-EB40-B795-22ACAF196CAE}" type="parTrans" cxnId="{0E807A1F-FBDE-5F45-A2FC-5292A6278F80}">
      <dgm:prSet/>
      <dgm:spPr/>
      <dgm:t>
        <a:bodyPr/>
        <a:lstStyle/>
        <a:p>
          <a:endParaRPr lang="en-US"/>
        </a:p>
      </dgm:t>
    </dgm:pt>
    <dgm:pt modelId="{A6BC1AE1-6478-9E49-90A4-820281BFD891}" type="sibTrans" cxnId="{0E807A1F-FBDE-5F45-A2FC-5292A6278F80}">
      <dgm:prSet/>
      <dgm:spPr/>
      <dgm:t>
        <a:bodyPr/>
        <a:lstStyle/>
        <a:p>
          <a:endParaRPr lang="en-US"/>
        </a:p>
      </dgm:t>
    </dgm:pt>
    <dgm:pt modelId="{D8659C1F-BAA1-D64B-A67E-098A30305804}">
      <dgm:prSet/>
      <dgm:spPr/>
      <dgm:t>
        <a:bodyPr/>
        <a:lstStyle/>
        <a:p>
          <a:r>
            <a:rPr lang="en-US" b="1" dirty="0">
              <a:solidFill>
                <a:schemeClr val="bg1"/>
              </a:solidFill>
              <a:latin typeface="Bodoni MT" panose="02070603080606020203" pitchFamily="18" charset="77"/>
            </a:rPr>
            <a:t>E-commerce:</a:t>
          </a:r>
          <a:r>
            <a:rPr lang="en-US" dirty="0">
              <a:solidFill>
                <a:schemeClr val="bg1"/>
              </a:solidFill>
              <a:latin typeface="Bodoni MT" panose="02070603080606020203" pitchFamily="18" charset="77"/>
            </a:rPr>
            <a:t> Establish a website to sell minor related durable goods and over the counter medicines to increase revenues and increase customer base </a:t>
          </a:r>
        </a:p>
      </dgm:t>
    </dgm:pt>
    <dgm:pt modelId="{92D457B9-BFA5-844C-9F7D-DB3F259153A4}" type="parTrans" cxnId="{F823B511-D6B0-5646-AD11-EAC006F91CC9}">
      <dgm:prSet/>
      <dgm:spPr/>
      <dgm:t>
        <a:bodyPr/>
        <a:lstStyle/>
        <a:p>
          <a:endParaRPr lang="en-US"/>
        </a:p>
      </dgm:t>
    </dgm:pt>
    <dgm:pt modelId="{F29956CF-520A-614E-8720-76E9E683DB9C}" type="sibTrans" cxnId="{F823B511-D6B0-5646-AD11-EAC006F91CC9}">
      <dgm:prSet/>
      <dgm:spPr/>
      <dgm:t>
        <a:bodyPr/>
        <a:lstStyle/>
        <a:p>
          <a:endParaRPr lang="en-US"/>
        </a:p>
      </dgm:t>
    </dgm:pt>
    <dgm:pt modelId="{7734CB4E-ED78-D549-AC36-C41614A748F6}">
      <dgm:prSet/>
      <dgm:spPr/>
      <dgm:t>
        <a:bodyPr/>
        <a:lstStyle/>
        <a:p>
          <a:r>
            <a:rPr lang="en-US" b="1" dirty="0">
              <a:solidFill>
                <a:schemeClr val="bg1"/>
              </a:solidFill>
              <a:latin typeface="Bodoni MT" panose="02070603080606020203" pitchFamily="18" charset="77"/>
            </a:rPr>
            <a:t>Virtual Consulting:</a:t>
          </a:r>
          <a:r>
            <a:rPr lang="en-US" dirty="0">
              <a:solidFill>
                <a:schemeClr val="bg1"/>
              </a:solidFill>
              <a:latin typeface="Bodoni MT" panose="02070603080606020203" pitchFamily="18" charset="77"/>
            </a:rPr>
            <a:t> Develop a virtual counseling center to augment the planned new mobile application</a:t>
          </a:r>
        </a:p>
      </dgm:t>
    </dgm:pt>
    <dgm:pt modelId="{2E3A600A-BE61-8349-8222-C331CA308FE4}" type="parTrans" cxnId="{9B68D2B1-9447-B045-B719-9028FE447406}">
      <dgm:prSet/>
      <dgm:spPr/>
      <dgm:t>
        <a:bodyPr/>
        <a:lstStyle/>
        <a:p>
          <a:endParaRPr lang="en-US"/>
        </a:p>
      </dgm:t>
    </dgm:pt>
    <dgm:pt modelId="{9A2E7668-5DDA-B241-AD03-490C087E5F39}" type="sibTrans" cxnId="{9B68D2B1-9447-B045-B719-9028FE447406}">
      <dgm:prSet/>
      <dgm:spPr/>
      <dgm:t>
        <a:bodyPr/>
        <a:lstStyle/>
        <a:p>
          <a:endParaRPr lang="en-US"/>
        </a:p>
      </dgm:t>
    </dgm:pt>
    <dgm:pt modelId="{701A0995-37A4-3747-9DF2-1A22A0538C54}" type="pres">
      <dgm:prSet presAssocID="{25C012A2-8D1A-AD4C-98BE-7C6FD94D4572}" presName="linear" presStyleCnt="0">
        <dgm:presLayoutVars>
          <dgm:animLvl val="lvl"/>
          <dgm:resizeHandles val="exact"/>
        </dgm:presLayoutVars>
      </dgm:prSet>
      <dgm:spPr/>
    </dgm:pt>
    <dgm:pt modelId="{81476359-05FF-C040-879E-D34C1CFC6C6A}" type="pres">
      <dgm:prSet presAssocID="{958A1BC8-5022-614F-A42E-342ABE6E5271}" presName="parentText" presStyleLbl="node1" presStyleIdx="0" presStyleCnt="5">
        <dgm:presLayoutVars>
          <dgm:chMax val="0"/>
          <dgm:bulletEnabled val="1"/>
        </dgm:presLayoutVars>
      </dgm:prSet>
      <dgm:spPr/>
    </dgm:pt>
    <dgm:pt modelId="{F1693C61-DD05-334D-9EC6-1F15BA18EA28}" type="pres">
      <dgm:prSet presAssocID="{5512115A-BB4A-B74B-90C0-C4D5E1C3B7A5}" presName="spacer" presStyleCnt="0"/>
      <dgm:spPr/>
    </dgm:pt>
    <dgm:pt modelId="{A2B76D9D-8135-2A4C-8F05-4664AEF0FFEC}" type="pres">
      <dgm:prSet presAssocID="{74612C5C-E243-004F-A8E0-32782286096E}" presName="parentText" presStyleLbl="node1" presStyleIdx="1" presStyleCnt="5">
        <dgm:presLayoutVars>
          <dgm:chMax val="0"/>
          <dgm:bulletEnabled val="1"/>
        </dgm:presLayoutVars>
      </dgm:prSet>
      <dgm:spPr/>
    </dgm:pt>
    <dgm:pt modelId="{96B556B7-3093-504C-82E5-0B77190C507F}" type="pres">
      <dgm:prSet presAssocID="{15678B74-2974-4C42-BB43-EE3E7FB79E2A}" presName="spacer" presStyleCnt="0"/>
      <dgm:spPr/>
    </dgm:pt>
    <dgm:pt modelId="{3EA469A9-F764-4C42-BCCF-B8C6BD7BC1ED}" type="pres">
      <dgm:prSet presAssocID="{AFCF7593-05D9-8147-8468-5C89A888BA1B}" presName="parentText" presStyleLbl="node1" presStyleIdx="2" presStyleCnt="5">
        <dgm:presLayoutVars>
          <dgm:chMax val="0"/>
          <dgm:bulletEnabled val="1"/>
        </dgm:presLayoutVars>
      </dgm:prSet>
      <dgm:spPr/>
    </dgm:pt>
    <dgm:pt modelId="{6BF9C8A4-810E-B549-8CF6-38B799157969}" type="pres">
      <dgm:prSet presAssocID="{A6BC1AE1-6478-9E49-90A4-820281BFD891}" presName="spacer" presStyleCnt="0"/>
      <dgm:spPr/>
    </dgm:pt>
    <dgm:pt modelId="{E0172372-D8C6-6D4C-AAD4-1ECDC5BC6107}" type="pres">
      <dgm:prSet presAssocID="{D8659C1F-BAA1-D64B-A67E-098A30305804}" presName="parentText" presStyleLbl="node1" presStyleIdx="3" presStyleCnt="5">
        <dgm:presLayoutVars>
          <dgm:chMax val="0"/>
          <dgm:bulletEnabled val="1"/>
        </dgm:presLayoutVars>
      </dgm:prSet>
      <dgm:spPr/>
    </dgm:pt>
    <dgm:pt modelId="{8B9ADF1F-D12D-7940-ACCF-D36E110B81CC}" type="pres">
      <dgm:prSet presAssocID="{F29956CF-520A-614E-8720-76E9E683DB9C}" presName="spacer" presStyleCnt="0"/>
      <dgm:spPr/>
    </dgm:pt>
    <dgm:pt modelId="{4F95BDC8-E241-8D4A-BB2F-8A480152CE9E}" type="pres">
      <dgm:prSet presAssocID="{7734CB4E-ED78-D549-AC36-C41614A748F6}" presName="parentText" presStyleLbl="node1" presStyleIdx="4" presStyleCnt="5">
        <dgm:presLayoutVars>
          <dgm:chMax val="0"/>
          <dgm:bulletEnabled val="1"/>
        </dgm:presLayoutVars>
      </dgm:prSet>
      <dgm:spPr/>
    </dgm:pt>
  </dgm:ptLst>
  <dgm:cxnLst>
    <dgm:cxn modelId="{F823B511-D6B0-5646-AD11-EAC006F91CC9}" srcId="{25C012A2-8D1A-AD4C-98BE-7C6FD94D4572}" destId="{D8659C1F-BAA1-D64B-A67E-098A30305804}" srcOrd="3" destOrd="0" parTransId="{92D457B9-BFA5-844C-9F7D-DB3F259153A4}" sibTransId="{F29956CF-520A-614E-8720-76E9E683DB9C}"/>
    <dgm:cxn modelId="{0E807A1F-FBDE-5F45-A2FC-5292A6278F80}" srcId="{25C012A2-8D1A-AD4C-98BE-7C6FD94D4572}" destId="{AFCF7593-05D9-8147-8468-5C89A888BA1B}" srcOrd="2" destOrd="0" parTransId="{0BC2DC79-726C-EB40-B795-22ACAF196CAE}" sibTransId="{A6BC1AE1-6478-9E49-90A4-820281BFD891}"/>
    <dgm:cxn modelId="{18B4EB21-88B5-9041-A0FB-64B81A25A988}" type="presOf" srcId="{25C012A2-8D1A-AD4C-98BE-7C6FD94D4572}" destId="{701A0995-37A4-3747-9DF2-1A22A0538C54}" srcOrd="0" destOrd="0" presId="urn:microsoft.com/office/officeart/2005/8/layout/vList2"/>
    <dgm:cxn modelId="{1863C226-89EC-0C4C-B0F1-8E5B3AED3BA5}" type="presOf" srcId="{74612C5C-E243-004F-A8E0-32782286096E}" destId="{A2B76D9D-8135-2A4C-8F05-4664AEF0FFEC}" srcOrd="0" destOrd="0" presId="urn:microsoft.com/office/officeart/2005/8/layout/vList2"/>
    <dgm:cxn modelId="{2151AA2D-B4B0-D64D-837C-7A34C38E517F}" srcId="{25C012A2-8D1A-AD4C-98BE-7C6FD94D4572}" destId="{958A1BC8-5022-614F-A42E-342ABE6E5271}" srcOrd="0" destOrd="0" parTransId="{5B3696E1-CB7B-7949-80C5-A382A4527E2E}" sibTransId="{5512115A-BB4A-B74B-90C0-C4D5E1C3B7A5}"/>
    <dgm:cxn modelId="{B4D20951-50A5-4940-9B68-4A1EA3AF0163}" srcId="{25C012A2-8D1A-AD4C-98BE-7C6FD94D4572}" destId="{74612C5C-E243-004F-A8E0-32782286096E}" srcOrd="1" destOrd="0" parTransId="{5A7AAF37-0B16-3F49-A152-E1079E73C914}" sibTransId="{15678B74-2974-4C42-BB43-EE3E7FB79E2A}"/>
    <dgm:cxn modelId="{0631EB88-3800-3C46-AA19-DA9303E92DD7}" type="presOf" srcId="{958A1BC8-5022-614F-A42E-342ABE6E5271}" destId="{81476359-05FF-C040-879E-D34C1CFC6C6A}" srcOrd="0" destOrd="0" presId="urn:microsoft.com/office/officeart/2005/8/layout/vList2"/>
    <dgm:cxn modelId="{4D1FB690-B279-FF44-8CEA-7DBB1ED2AFDA}" type="presOf" srcId="{7734CB4E-ED78-D549-AC36-C41614A748F6}" destId="{4F95BDC8-E241-8D4A-BB2F-8A480152CE9E}" srcOrd="0" destOrd="0" presId="urn:microsoft.com/office/officeart/2005/8/layout/vList2"/>
    <dgm:cxn modelId="{D6C31CA2-3EF3-A34A-9AFA-496E706F0A9E}" type="presOf" srcId="{AFCF7593-05D9-8147-8468-5C89A888BA1B}" destId="{3EA469A9-F764-4C42-BCCF-B8C6BD7BC1ED}" srcOrd="0" destOrd="0" presId="urn:microsoft.com/office/officeart/2005/8/layout/vList2"/>
    <dgm:cxn modelId="{9B68D2B1-9447-B045-B719-9028FE447406}" srcId="{25C012A2-8D1A-AD4C-98BE-7C6FD94D4572}" destId="{7734CB4E-ED78-D549-AC36-C41614A748F6}" srcOrd="4" destOrd="0" parTransId="{2E3A600A-BE61-8349-8222-C331CA308FE4}" sibTransId="{9A2E7668-5DDA-B241-AD03-490C087E5F39}"/>
    <dgm:cxn modelId="{F3C141FD-8965-9241-83A8-1DF3F5751C6B}" type="presOf" srcId="{D8659C1F-BAA1-D64B-A67E-098A30305804}" destId="{E0172372-D8C6-6D4C-AAD4-1ECDC5BC6107}" srcOrd="0" destOrd="0" presId="urn:microsoft.com/office/officeart/2005/8/layout/vList2"/>
    <dgm:cxn modelId="{848A35D9-1E7D-EA4D-8D08-3258E992F346}" type="presParOf" srcId="{701A0995-37A4-3747-9DF2-1A22A0538C54}" destId="{81476359-05FF-C040-879E-D34C1CFC6C6A}" srcOrd="0" destOrd="0" presId="urn:microsoft.com/office/officeart/2005/8/layout/vList2"/>
    <dgm:cxn modelId="{ED617761-99AD-D540-9A06-0066F350BF69}" type="presParOf" srcId="{701A0995-37A4-3747-9DF2-1A22A0538C54}" destId="{F1693C61-DD05-334D-9EC6-1F15BA18EA28}" srcOrd="1" destOrd="0" presId="urn:microsoft.com/office/officeart/2005/8/layout/vList2"/>
    <dgm:cxn modelId="{22DE2036-858C-824E-BA05-43B4CF8638DD}" type="presParOf" srcId="{701A0995-37A4-3747-9DF2-1A22A0538C54}" destId="{A2B76D9D-8135-2A4C-8F05-4664AEF0FFEC}" srcOrd="2" destOrd="0" presId="urn:microsoft.com/office/officeart/2005/8/layout/vList2"/>
    <dgm:cxn modelId="{94D16EF3-5742-9D4A-AF21-DF6183715CDC}" type="presParOf" srcId="{701A0995-37A4-3747-9DF2-1A22A0538C54}" destId="{96B556B7-3093-504C-82E5-0B77190C507F}" srcOrd="3" destOrd="0" presId="urn:microsoft.com/office/officeart/2005/8/layout/vList2"/>
    <dgm:cxn modelId="{22CCF41B-7E1C-F64E-9ACB-2217E4B40E36}" type="presParOf" srcId="{701A0995-37A4-3747-9DF2-1A22A0538C54}" destId="{3EA469A9-F764-4C42-BCCF-B8C6BD7BC1ED}" srcOrd="4" destOrd="0" presId="urn:microsoft.com/office/officeart/2005/8/layout/vList2"/>
    <dgm:cxn modelId="{5B06762E-E63F-AC4F-97FB-C39376408738}" type="presParOf" srcId="{701A0995-37A4-3747-9DF2-1A22A0538C54}" destId="{6BF9C8A4-810E-B549-8CF6-38B799157969}" srcOrd="5" destOrd="0" presId="urn:microsoft.com/office/officeart/2005/8/layout/vList2"/>
    <dgm:cxn modelId="{C76BEED5-1A15-714C-A321-CA88EF23AFE7}" type="presParOf" srcId="{701A0995-37A4-3747-9DF2-1A22A0538C54}" destId="{E0172372-D8C6-6D4C-AAD4-1ECDC5BC6107}" srcOrd="6" destOrd="0" presId="urn:microsoft.com/office/officeart/2005/8/layout/vList2"/>
    <dgm:cxn modelId="{BDBEB18E-C150-A144-975F-5CE67BC121EA}" type="presParOf" srcId="{701A0995-37A4-3747-9DF2-1A22A0538C54}" destId="{8B9ADF1F-D12D-7940-ACCF-D36E110B81CC}" srcOrd="7" destOrd="0" presId="urn:microsoft.com/office/officeart/2005/8/layout/vList2"/>
    <dgm:cxn modelId="{8AF01285-E8E2-5B46-9711-102F4D61E064}" type="presParOf" srcId="{701A0995-37A4-3747-9DF2-1A22A0538C54}" destId="{4F95BDC8-E241-8D4A-BB2F-8A480152CE9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94BF76-36E9-41E9-9EFF-55FAEA1C1ED8}"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AB99C4CD-6899-410F-94F2-801E6A4CD8D0}">
      <dgm:prSet custT="1"/>
      <dgm:spPr/>
      <dgm:t>
        <a:bodyPr/>
        <a:lstStyle/>
        <a:p>
          <a:r>
            <a:rPr lang="en-US" sz="1600" dirty="0">
              <a:solidFill>
                <a:schemeClr val="tx1"/>
              </a:solidFill>
              <a:latin typeface="Bodoni MT" panose="02070603080606020203" pitchFamily="18" charset="77"/>
            </a:rPr>
            <a:t>Deliver prescriptions with a higher level of accuracy compared to the rate of errors at traditional pharmacies </a:t>
          </a:r>
        </a:p>
      </dgm:t>
    </dgm:pt>
    <dgm:pt modelId="{27DC1373-8315-4209-8C04-A6C081A888A6}" type="parTrans" cxnId="{D247B21D-6222-40DC-91AD-14A4301EC3EC}">
      <dgm:prSet/>
      <dgm:spPr/>
      <dgm:t>
        <a:bodyPr/>
        <a:lstStyle/>
        <a:p>
          <a:endParaRPr lang="en-US"/>
        </a:p>
      </dgm:t>
    </dgm:pt>
    <dgm:pt modelId="{111D36A2-30EB-44A2-AD26-601B59CBBC06}" type="sibTrans" cxnId="{D247B21D-6222-40DC-91AD-14A4301EC3EC}">
      <dgm:prSet/>
      <dgm:spPr/>
      <dgm:t>
        <a:bodyPr/>
        <a:lstStyle/>
        <a:p>
          <a:endParaRPr lang="en-US"/>
        </a:p>
      </dgm:t>
    </dgm:pt>
    <dgm:pt modelId="{67B7CD44-0CA0-4F2E-AA54-2B3EDB908498}">
      <dgm:prSet custT="1"/>
      <dgm:spPr/>
      <dgm:t>
        <a:bodyPr/>
        <a:lstStyle/>
        <a:p>
          <a:r>
            <a:rPr lang="en-US" sz="1600" dirty="0">
              <a:solidFill>
                <a:schemeClr val="tx1"/>
              </a:solidFill>
              <a:latin typeface="Bodoni MT" panose="02070603080606020203" pitchFamily="18" charset="77"/>
            </a:rPr>
            <a:t>Fulfill prescriptions in less time for patients with existing records with no patient travel to another location at no additional cost </a:t>
          </a:r>
        </a:p>
      </dgm:t>
    </dgm:pt>
    <dgm:pt modelId="{D1222365-8533-4B36-996F-04CDB033F2D2}" type="parTrans" cxnId="{136C9BDF-6572-440B-B0F6-1323CB358BAB}">
      <dgm:prSet/>
      <dgm:spPr/>
      <dgm:t>
        <a:bodyPr/>
        <a:lstStyle/>
        <a:p>
          <a:endParaRPr lang="en-US"/>
        </a:p>
      </dgm:t>
    </dgm:pt>
    <dgm:pt modelId="{33D9DACC-66D4-43F6-9138-56FB131F4AF9}" type="sibTrans" cxnId="{136C9BDF-6572-440B-B0F6-1323CB358BAB}">
      <dgm:prSet/>
      <dgm:spPr/>
      <dgm:t>
        <a:bodyPr/>
        <a:lstStyle/>
        <a:p>
          <a:endParaRPr lang="en-US"/>
        </a:p>
      </dgm:t>
    </dgm:pt>
    <dgm:pt modelId="{9030BE86-F92B-40A3-AE31-542CFC2BC771}">
      <dgm:prSet custT="1"/>
      <dgm:spPr/>
      <dgm:t>
        <a:bodyPr/>
        <a:lstStyle/>
        <a:p>
          <a:r>
            <a:rPr lang="en-US" sz="1600" dirty="0">
              <a:solidFill>
                <a:schemeClr val="tx1"/>
              </a:solidFill>
              <a:latin typeface="Bodoni MT" panose="02070603080606020203" pitchFamily="18" charset="77"/>
            </a:rPr>
            <a:t>Access Pharmacy services at the point of care and retail locations</a:t>
          </a:r>
        </a:p>
      </dgm:t>
    </dgm:pt>
    <dgm:pt modelId="{4B6A8C3C-67D0-48A5-8B1C-D4799187C806}" type="parTrans" cxnId="{743D6941-B98F-4D37-931C-F3ACEE395234}">
      <dgm:prSet/>
      <dgm:spPr/>
      <dgm:t>
        <a:bodyPr/>
        <a:lstStyle/>
        <a:p>
          <a:endParaRPr lang="en-US"/>
        </a:p>
      </dgm:t>
    </dgm:pt>
    <dgm:pt modelId="{937485F3-37C8-4D01-ABC7-6D04C35E319B}" type="sibTrans" cxnId="{743D6941-B98F-4D37-931C-F3ACEE395234}">
      <dgm:prSet/>
      <dgm:spPr/>
      <dgm:t>
        <a:bodyPr/>
        <a:lstStyle/>
        <a:p>
          <a:endParaRPr lang="en-US"/>
        </a:p>
      </dgm:t>
    </dgm:pt>
    <dgm:pt modelId="{8EED7FCC-DDC2-4096-9E3D-B8A14D8CA7F9}">
      <dgm:prSet custT="1"/>
      <dgm:spPr/>
      <dgm:t>
        <a:bodyPr/>
        <a:lstStyle/>
        <a:p>
          <a:r>
            <a:rPr lang="en-US" sz="1600" dirty="0">
              <a:solidFill>
                <a:schemeClr val="tx1"/>
              </a:solidFill>
              <a:latin typeface="Bodoni MT" panose="02070603080606020203" pitchFamily="18" charset="77"/>
            </a:rPr>
            <a:t>Occupies a very small space (150-250 SF), which vastly reduces start-up costs compared to traditional pharmacies</a:t>
          </a:r>
        </a:p>
      </dgm:t>
    </dgm:pt>
    <dgm:pt modelId="{E01D8845-BC3D-46F3-81D4-311818D84BF3}" type="parTrans" cxnId="{5491B833-D2CB-4B85-94A7-8D04032D396A}">
      <dgm:prSet/>
      <dgm:spPr/>
      <dgm:t>
        <a:bodyPr/>
        <a:lstStyle/>
        <a:p>
          <a:endParaRPr lang="en-US"/>
        </a:p>
      </dgm:t>
    </dgm:pt>
    <dgm:pt modelId="{4295ACBB-20C9-4C67-8641-E509F3CCBCAA}" type="sibTrans" cxnId="{5491B833-D2CB-4B85-94A7-8D04032D396A}">
      <dgm:prSet/>
      <dgm:spPr/>
      <dgm:t>
        <a:bodyPr/>
        <a:lstStyle/>
        <a:p>
          <a:endParaRPr lang="en-US"/>
        </a:p>
      </dgm:t>
    </dgm:pt>
    <dgm:pt modelId="{C1E933A1-F893-484D-8312-71AFDEC1D66A}">
      <dgm:prSet custT="1"/>
      <dgm:spPr/>
      <dgm:t>
        <a:bodyPr/>
        <a:lstStyle/>
        <a:p>
          <a:r>
            <a:rPr lang="en-US" sz="1600" dirty="0">
              <a:solidFill>
                <a:schemeClr val="tx1"/>
              </a:solidFill>
              <a:latin typeface="Bodoni MT" panose="02070603080606020203" pitchFamily="18" charset="77"/>
            </a:rPr>
            <a:t>Reduces personnel costs as the dispensing, verification, labelling, and medication literature is all done by the Kiosk - better utilization of pharmacist’s resources, focusing on medication therapy instead of counting pills</a:t>
          </a:r>
        </a:p>
      </dgm:t>
    </dgm:pt>
    <dgm:pt modelId="{465AB48D-2261-4C1A-96FF-BD83EA587A5B}" type="parTrans" cxnId="{B27CDB2F-5407-4B67-ACE7-56C6420455DB}">
      <dgm:prSet/>
      <dgm:spPr/>
      <dgm:t>
        <a:bodyPr/>
        <a:lstStyle/>
        <a:p>
          <a:endParaRPr lang="en-US"/>
        </a:p>
      </dgm:t>
    </dgm:pt>
    <dgm:pt modelId="{1AD2D02C-D824-48D9-9FCA-310EAC51BD15}" type="sibTrans" cxnId="{B27CDB2F-5407-4B67-ACE7-56C6420455DB}">
      <dgm:prSet/>
      <dgm:spPr/>
      <dgm:t>
        <a:bodyPr/>
        <a:lstStyle/>
        <a:p>
          <a:endParaRPr lang="en-US"/>
        </a:p>
      </dgm:t>
    </dgm:pt>
    <dgm:pt modelId="{D8A005A4-146B-2F43-9493-B4D6F81DB10C}" type="pres">
      <dgm:prSet presAssocID="{4394BF76-36E9-41E9-9EFF-55FAEA1C1ED8}" presName="vert0" presStyleCnt="0">
        <dgm:presLayoutVars>
          <dgm:dir/>
          <dgm:animOne val="branch"/>
          <dgm:animLvl val="lvl"/>
        </dgm:presLayoutVars>
      </dgm:prSet>
      <dgm:spPr/>
    </dgm:pt>
    <dgm:pt modelId="{79C5D803-A26B-A54B-9612-1B17BB6AB37A}" type="pres">
      <dgm:prSet presAssocID="{AB99C4CD-6899-410F-94F2-801E6A4CD8D0}" presName="thickLine" presStyleLbl="alignNode1" presStyleIdx="0" presStyleCnt="5"/>
      <dgm:spPr/>
    </dgm:pt>
    <dgm:pt modelId="{859792DB-CF62-8445-BE37-13A63FCCE00A}" type="pres">
      <dgm:prSet presAssocID="{AB99C4CD-6899-410F-94F2-801E6A4CD8D0}" presName="horz1" presStyleCnt="0"/>
      <dgm:spPr/>
    </dgm:pt>
    <dgm:pt modelId="{2E61A14B-31C9-4A49-9B0C-E99F02B20725}" type="pres">
      <dgm:prSet presAssocID="{AB99C4CD-6899-410F-94F2-801E6A4CD8D0}" presName="tx1" presStyleLbl="revTx" presStyleIdx="0" presStyleCnt="5"/>
      <dgm:spPr/>
    </dgm:pt>
    <dgm:pt modelId="{820E84BA-22A6-1047-BFBA-82E1A3697C6D}" type="pres">
      <dgm:prSet presAssocID="{AB99C4CD-6899-410F-94F2-801E6A4CD8D0}" presName="vert1" presStyleCnt="0"/>
      <dgm:spPr/>
    </dgm:pt>
    <dgm:pt modelId="{F017AC62-AD9D-8A43-B6E9-175B8A10A59A}" type="pres">
      <dgm:prSet presAssocID="{67B7CD44-0CA0-4F2E-AA54-2B3EDB908498}" presName="thickLine" presStyleLbl="alignNode1" presStyleIdx="1" presStyleCnt="5"/>
      <dgm:spPr/>
    </dgm:pt>
    <dgm:pt modelId="{47B9751F-6C16-7940-8BC3-88D471E5EB8B}" type="pres">
      <dgm:prSet presAssocID="{67B7CD44-0CA0-4F2E-AA54-2B3EDB908498}" presName="horz1" presStyleCnt="0"/>
      <dgm:spPr/>
    </dgm:pt>
    <dgm:pt modelId="{A56F4DE6-6EAB-E44A-867A-0E8D0FD43BD5}" type="pres">
      <dgm:prSet presAssocID="{67B7CD44-0CA0-4F2E-AA54-2B3EDB908498}" presName="tx1" presStyleLbl="revTx" presStyleIdx="1" presStyleCnt="5"/>
      <dgm:spPr/>
    </dgm:pt>
    <dgm:pt modelId="{00295D33-18EF-EA40-B0BF-E945FB3F7D45}" type="pres">
      <dgm:prSet presAssocID="{67B7CD44-0CA0-4F2E-AA54-2B3EDB908498}" presName="vert1" presStyleCnt="0"/>
      <dgm:spPr/>
    </dgm:pt>
    <dgm:pt modelId="{0CCEFFBB-7F88-0544-92D7-66D061986318}" type="pres">
      <dgm:prSet presAssocID="{9030BE86-F92B-40A3-AE31-542CFC2BC771}" presName="thickLine" presStyleLbl="alignNode1" presStyleIdx="2" presStyleCnt="5"/>
      <dgm:spPr/>
    </dgm:pt>
    <dgm:pt modelId="{4A112957-D2E3-9040-B0AD-EBCF1348CCCC}" type="pres">
      <dgm:prSet presAssocID="{9030BE86-F92B-40A3-AE31-542CFC2BC771}" presName="horz1" presStyleCnt="0"/>
      <dgm:spPr/>
    </dgm:pt>
    <dgm:pt modelId="{19A60588-E86B-BF4B-82B8-C23DF4270C97}" type="pres">
      <dgm:prSet presAssocID="{9030BE86-F92B-40A3-AE31-542CFC2BC771}" presName="tx1" presStyleLbl="revTx" presStyleIdx="2" presStyleCnt="5"/>
      <dgm:spPr/>
    </dgm:pt>
    <dgm:pt modelId="{BDEDB6BF-A657-8C4E-ACAD-748E5B2AE073}" type="pres">
      <dgm:prSet presAssocID="{9030BE86-F92B-40A3-AE31-542CFC2BC771}" presName="vert1" presStyleCnt="0"/>
      <dgm:spPr/>
    </dgm:pt>
    <dgm:pt modelId="{E8C1A417-8E12-074A-A5C5-5F35114EB26F}" type="pres">
      <dgm:prSet presAssocID="{8EED7FCC-DDC2-4096-9E3D-B8A14D8CA7F9}" presName="thickLine" presStyleLbl="alignNode1" presStyleIdx="3" presStyleCnt="5"/>
      <dgm:spPr/>
    </dgm:pt>
    <dgm:pt modelId="{D921FAED-CBDA-2549-901F-AB101C4FB550}" type="pres">
      <dgm:prSet presAssocID="{8EED7FCC-DDC2-4096-9E3D-B8A14D8CA7F9}" presName="horz1" presStyleCnt="0"/>
      <dgm:spPr/>
    </dgm:pt>
    <dgm:pt modelId="{6DDF39E8-A717-BB43-8A24-8C6CCA3F36C8}" type="pres">
      <dgm:prSet presAssocID="{8EED7FCC-DDC2-4096-9E3D-B8A14D8CA7F9}" presName="tx1" presStyleLbl="revTx" presStyleIdx="3" presStyleCnt="5"/>
      <dgm:spPr/>
    </dgm:pt>
    <dgm:pt modelId="{3E598E98-2A85-7A4F-AC82-32B481EF9AB4}" type="pres">
      <dgm:prSet presAssocID="{8EED7FCC-DDC2-4096-9E3D-B8A14D8CA7F9}" presName="vert1" presStyleCnt="0"/>
      <dgm:spPr/>
    </dgm:pt>
    <dgm:pt modelId="{33D50021-8865-5343-A29D-03345D220A92}" type="pres">
      <dgm:prSet presAssocID="{C1E933A1-F893-484D-8312-71AFDEC1D66A}" presName="thickLine" presStyleLbl="alignNode1" presStyleIdx="4" presStyleCnt="5"/>
      <dgm:spPr/>
    </dgm:pt>
    <dgm:pt modelId="{826D70BA-5B4F-F246-8B71-B37D41ED1A7A}" type="pres">
      <dgm:prSet presAssocID="{C1E933A1-F893-484D-8312-71AFDEC1D66A}" presName="horz1" presStyleCnt="0"/>
      <dgm:spPr/>
    </dgm:pt>
    <dgm:pt modelId="{4B63FEC8-CB35-2B4E-9573-86B29D2C47B3}" type="pres">
      <dgm:prSet presAssocID="{C1E933A1-F893-484D-8312-71AFDEC1D66A}" presName="tx1" presStyleLbl="revTx" presStyleIdx="4" presStyleCnt="5"/>
      <dgm:spPr/>
    </dgm:pt>
    <dgm:pt modelId="{7F625D2C-ED4A-764E-8469-8E101B99A678}" type="pres">
      <dgm:prSet presAssocID="{C1E933A1-F893-484D-8312-71AFDEC1D66A}" presName="vert1" presStyleCnt="0"/>
      <dgm:spPr/>
    </dgm:pt>
  </dgm:ptLst>
  <dgm:cxnLst>
    <dgm:cxn modelId="{D247B21D-6222-40DC-91AD-14A4301EC3EC}" srcId="{4394BF76-36E9-41E9-9EFF-55FAEA1C1ED8}" destId="{AB99C4CD-6899-410F-94F2-801E6A4CD8D0}" srcOrd="0" destOrd="0" parTransId="{27DC1373-8315-4209-8C04-A6C081A888A6}" sibTransId="{111D36A2-30EB-44A2-AD26-601B59CBBC06}"/>
    <dgm:cxn modelId="{9FC4AB27-E417-B943-8E40-ABC57AF25F27}" type="presOf" srcId="{4394BF76-36E9-41E9-9EFF-55FAEA1C1ED8}" destId="{D8A005A4-146B-2F43-9493-B4D6F81DB10C}" srcOrd="0" destOrd="0" presId="urn:microsoft.com/office/officeart/2008/layout/LinedList"/>
    <dgm:cxn modelId="{B27CDB2F-5407-4B67-ACE7-56C6420455DB}" srcId="{4394BF76-36E9-41E9-9EFF-55FAEA1C1ED8}" destId="{C1E933A1-F893-484D-8312-71AFDEC1D66A}" srcOrd="4" destOrd="0" parTransId="{465AB48D-2261-4C1A-96FF-BD83EA587A5B}" sibTransId="{1AD2D02C-D824-48D9-9FCA-310EAC51BD15}"/>
    <dgm:cxn modelId="{5491B833-D2CB-4B85-94A7-8D04032D396A}" srcId="{4394BF76-36E9-41E9-9EFF-55FAEA1C1ED8}" destId="{8EED7FCC-DDC2-4096-9E3D-B8A14D8CA7F9}" srcOrd="3" destOrd="0" parTransId="{E01D8845-BC3D-46F3-81D4-311818D84BF3}" sibTransId="{4295ACBB-20C9-4C67-8641-E509F3CCBCAA}"/>
    <dgm:cxn modelId="{FB1D873C-6548-4947-9F29-E4809E3C84E1}" type="presOf" srcId="{9030BE86-F92B-40A3-AE31-542CFC2BC771}" destId="{19A60588-E86B-BF4B-82B8-C23DF4270C97}" srcOrd="0" destOrd="0" presId="urn:microsoft.com/office/officeart/2008/layout/LinedList"/>
    <dgm:cxn modelId="{743D6941-B98F-4D37-931C-F3ACEE395234}" srcId="{4394BF76-36E9-41E9-9EFF-55FAEA1C1ED8}" destId="{9030BE86-F92B-40A3-AE31-542CFC2BC771}" srcOrd="2" destOrd="0" parTransId="{4B6A8C3C-67D0-48A5-8B1C-D4799187C806}" sibTransId="{937485F3-37C8-4D01-ABC7-6D04C35E319B}"/>
    <dgm:cxn modelId="{136C9BDF-6572-440B-B0F6-1323CB358BAB}" srcId="{4394BF76-36E9-41E9-9EFF-55FAEA1C1ED8}" destId="{67B7CD44-0CA0-4F2E-AA54-2B3EDB908498}" srcOrd="1" destOrd="0" parTransId="{D1222365-8533-4B36-996F-04CDB033F2D2}" sibTransId="{33D9DACC-66D4-43F6-9138-56FB131F4AF9}"/>
    <dgm:cxn modelId="{2C1F4EE7-2859-9F4E-B45F-436EB3A11675}" type="presOf" srcId="{C1E933A1-F893-484D-8312-71AFDEC1D66A}" destId="{4B63FEC8-CB35-2B4E-9573-86B29D2C47B3}" srcOrd="0" destOrd="0" presId="urn:microsoft.com/office/officeart/2008/layout/LinedList"/>
    <dgm:cxn modelId="{5A7A97F1-DD1D-4D49-85CB-BF7833007242}" type="presOf" srcId="{AB99C4CD-6899-410F-94F2-801E6A4CD8D0}" destId="{2E61A14B-31C9-4A49-9B0C-E99F02B20725}" srcOrd="0" destOrd="0" presId="urn:microsoft.com/office/officeart/2008/layout/LinedList"/>
    <dgm:cxn modelId="{E9C86DFA-8745-D049-BB16-F50267A21144}" type="presOf" srcId="{67B7CD44-0CA0-4F2E-AA54-2B3EDB908498}" destId="{A56F4DE6-6EAB-E44A-867A-0E8D0FD43BD5}" srcOrd="0" destOrd="0" presId="urn:microsoft.com/office/officeart/2008/layout/LinedList"/>
    <dgm:cxn modelId="{E88EA5FB-959B-0F41-ADC5-919FAC207A1F}" type="presOf" srcId="{8EED7FCC-DDC2-4096-9E3D-B8A14D8CA7F9}" destId="{6DDF39E8-A717-BB43-8A24-8C6CCA3F36C8}" srcOrd="0" destOrd="0" presId="urn:microsoft.com/office/officeart/2008/layout/LinedList"/>
    <dgm:cxn modelId="{BC0F299F-BA32-4844-A103-BC9138481B6B}" type="presParOf" srcId="{D8A005A4-146B-2F43-9493-B4D6F81DB10C}" destId="{79C5D803-A26B-A54B-9612-1B17BB6AB37A}" srcOrd="0" destOrd="0" presId="urn:microsoft.com/office/officeart/2008/layout/LinedList"/>
    <dgm:cxn modelId="{7D71A4D9-6FCA-5C44-AB42-740A88E78A22}" type="presParOf" srcId="{D8A005A4-146B-2F43-9493-B4D6F81DB10C}" destId="{859792DB-CF62-8445-BE37-13A63FCCE00A}" srcOrd="1" destOrd="0" presId="urn:microsoft.com/office/officeart/2008/layout/LinedList"/>
    <dgm:cxn modelId="{64F55F1A-18A4-5949-8C77-C30DAA9B5B67}" type="presParOf" srcId="{859792DB-CF62-8445-BE37-13A63FCCE00A}" destId="{2E61A14B-31C9-4A49-9B0C-E99F02B20725}" srcOrd="0" destOrd="0" presId="urn:microsoft.com/office/officeart/2008/layout/LinedList"/>
    <dgm:cxn modelId="{035C0A1F-91F1-9446-9D6D-9B5174F1271E}" type="presParOf" srcId="{859792DB-CF62-8445-BE37-13A63FCCE00A}" destId="{820E84BA-22A6-1047-BFBA-82E1A3697C6D}" srcOrd="1" destOrd="0" presId="urn:microsoft.com/office/officeart/2008/layout/LinedList"/>
    <dgm:cxn modelId="{7154B973-5774-1F4F-BDB5-B7CF13163865}" type="presParOf" srcId="{D8A005A4-146B-2F43-9493-B4D6F81DB10C}" destId="{F017AC62-AD9D-8A43-B6E9-175B8A10A59A}" srcOrd="2" destOrd="0" presId="urn:microsoft.com/office/officeart/2008/layout/LinedList"/>
    <dgm:cxn modelId="{C83A3EDF-78F9-A048-912B-D2B0907A0E16}" type="presParOf" srcId="{D8A005A4-146B-2F43-9493-B4D6F81DB10C}" destId="{47B9751F-6C16-7940-8BC3-88D471E5EB8B}" srcOrd="3" destOrd="0" presId="urn:microsoft.com/office/officeart/2008/layout/LinedList"/>
    <dgm:cxn modelId="{CB714361-4B0D-1E43-B15C-C3C925094DA1}" type="presParOf" srcId="{47B9751F-6C16-7940-8BC3-88D471E5EB8B}" destId="{A56F4DE6-6EAB-E44A-867A-0E8D0FD43BD5}" srcOrd="0" destOrd="0" presId="urn:microsoft.com/office/officeart/2008/layout/LinedList"/>
    <dgm:cxn modelId="{D8D8BF63-BA7C-634A-AAAD-8A9E3D20DB56}" type="presParOf" srcId="{47B9751F-6C16-7940-8BC3-88D471E5EB8B}" destId="{00295D33-18EF-EA40-B0BF-E945FB3F7D45}" srcOrd="1" destOrd="0" presId="urn:microsoft.com/office/officeart/2008/layout/LinedList"/>
    <dgm:cxn modelId="{9559DFAA-22E4-5F42-9685-888F1491A12F}" type="presParOf" srcId="{D8A005A4-146B-2F43-9493-B4D6F81DB10C}" destId="{0CCEFFBB-7F88-0544-92D7-66D061986318}" srcOrd="4" destOrd="0" presId="urn:microsoft.com/office/officeart/2008/layout/LinedList"/>
    <dgm:cxn modelId="{3BF068CB-D97D-6549-B638-AD3B931093FD}" type="presParOf" srcId="{D8A005A4-146B-2F43-9493-B4D6F81DB10C}" destId="{4A112957-D2E3-9040-B0AD-EBCF1348CCCC}" srcOrd="5" destOrd="0" presId="urn:microsoft.com/office/officeart/2008/layout/LinedList"/>
    <dgm:cxn modelId="{8957B882-DA27-5048-8A7C-042C561DA38F}" type="presParOf" srcId="{4A112957-D2E3-9040-B0AD-EBCF1348CCCC}" destId="{19A60588-E86B-BF4B-82B8-C23DF4270C97}" srcOrd="0" destOrd="0" presId="urn:microsoft.com/office/officeart/2008/layout/LinedList"/>
    <dgm:cxn modelId="{142B016B-2D55-684C-AB02-9C63AFE50979}" type="presParOf" srcId="{4A112957-D2E3-9040-B0AD-EBCF1348CCCC}" destId="{BDEDB6BF-A657-8C4E-ACAD-748E5B2AE073}" srcOrd="1" destOrd="0" presId="urn:microsoft.com/office/officeart/2008/layout/LinedList"/>
    <dgm:cxn modelId="{F38E721F-FCAF-EB49-B5EA-CCB25C213C2F}" type="presParOf" srcId="{D8A005A4-146B-2F43-9493-B4D6F81DB10C}" destId="{E8C1A417-8E12-074A-A5C5-5F35114EB26F}" srcOrd="6" destOrd="0" presId="urn:microsoft.com/office/officeart/2008/layout/LinedList"/>
    <dgm:cxn modelId="{4AD894A9-ED10-CB40-842B-5E3F6F722062}" type="presParOf" srcId="{D8A005A4-146B-2F43-9493-B4D6F81DB10C}" destId="{D921FAED-CBDA-2549-901F-AB101C4FB550}" srcOrd="7" destOrd="0" presId="urn:microsoft.com/office/officeart/2008/layout/LinedList"/>
    <dgm:cxn modelId="{69799583-573E-EF41-A95E-914CE15313CB}" type="presParOf" srcId="{D921FAED-CBDA-2549-901F-AB101C4FB550}" destId="{6DDF39E8-A717-BB43-8A24-8C6CCA3F36C8}" srcOrd="0" destOrd="0" presId="urn:microsoft.com/office/officeart/2008/layout/LinedList"/>
    <dgm:cxn modelId="{478B0C08-8961-B14C-93F5-90DB88C30A21}" type="presParOf" srcId="{D921FAED-CBDA-2549-901F-AB101C4FB550}" destId="{3E598E98-2A85-7A4F-AC82-32B481EF9AB4}" srcOrd="1" destOrd="0" presId="urn:microsoft.com/office/officeart/2008/layout/LinedList"/>
    <dgm:cxn modelId="{5301BFC2-A801-8F4D-A7F2-C73A647BDA0D}" type="presParOf" srcId="{D8A005A4-146B-2F43-9493-B4D6F81DB10C}" destId="{33D50021-8865-5343-A29D-03345D220A92}" srcOrd="8" destOrd="0" presId="urn:microsoft.com/office/officeart/2008/layout/LinedList"/>
    <dgm:cxn modelId="{770F8E83-6A89-FB4A-84DD-92C93E534CED}" type="presParOf" srcId="{D8A005A4-146B-2F43-9493-B4D6F81DB10C}" destId="{826D70BA-5B4F-F246-8B71-B37D41ED1A7A}" srcOrd="9" destOrd="0" presId="urn:microsoft.com/office/officeart/2008/layout/LinedList"/>
    <dgm:cxn modelId="{DED21F6A-804E-2643-ADB9-2609C4A81A52}" type="presParOf" srcId="{826D70BA-5B4F-F246-8B71-B37D41ED1A7A}" destId="{4B63FEC8-CB35-2B4E-9573-86B29D2C47B3}" srcOrd="0" destOrd="0" presId="urn:microsoft.com/office/officeart/2008/layout/LinedList"/>
    <dgm:cxn modelId="{6BEC4DDF-C3B7-C24A-B72B-44573555D09B}" type="presParOf" srcId="{826D70BA-5B4F-F246-8B71-B37D41ED1A7A}" destId="{7F625D2C-ED4A-764E-8469-8E101B99A6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C0D7A3-7B1E-4E79-AFE3-A783740C1DA1}" type="doc">
      <dgm:prSet loTypeId="urn:microsoft.com/office/officeart/2018/2/layout/IconCircleList" loCatId="icon" qsTypeId="urn:microsoft.com/office/officeart/2005/8/quickstyle/simple4" qsCatId="simple" csTypeId="urn:microsoft.com/office/officeart/2005/8/colors/accent1_2" csCatId="accent1" phldr="1"/>
      <dgm:spPr/>
      <dgm:t>
        <a:bodyPr/>
        <a:lstStyle/>
        <a:p>
          <a:endParaRPr lang="en-US"/>
        </a:p>
      </dgm:t>
    </dgm:pt>
    <dgm:pt modelId="{F9CA476F-4F82-4CE9-B134-897F25E8405C}">
      <dgm:prSet custT="1"/>
      <dgm:spPr/>
      <dgm:t>
        <a:bodyPr/>
        <a:lstStyle/>
        <a:p>
          <a:pPr>
            <a:lnSpc>
              <a:spcPct val="100000"/>
            </a:lnSpc>
          </a:pPr>
          <a:r>
            <a:rPr lang="en-US" sz="1400" dirty="0"/>
            <a:t>Partnership with ScriptPro, one of the largest robotic kiosk manufacturers  providing manufacturing, installation and 24/7 maintenance </a:t>
          </a:r>
        </a:p>
      </dgm:t>
    </dgm:pt>
    <dgm:pt modelId="{39B28E37-22F7-4371-A66E-F98C760A0961}" type="parTrans" cxnId="{53C889E9-BC83-41DF-88C3-3C34E82CEB09}">
      <dgm:prSet/>
      <dgm:spPr/>
      <dgm:t>
        <a:bodyPr/>
        <a:lstStyle/>
        <a:p>
          <a:endParaRPr lang="en-US"/>
        </a:p>
      </dgm:t>
    </dgm:pt>
    <dgm:pt modelId="{6D0146F5-6337-41EC-A39E-09CC4C0B5787}" type="sibTrans" cxnId="{53C889E9-BC83-41DF-88C3-3C34E82CEB09}">
      <dgm:prSet/>
      <dgm:spPr/>
      <dgm:t>
        <a:bodyPr/>
        <a:lstStyle/>
        <a:p>
          <a:pPr>
            <a:lnSpc>
              <a:spcPct val="100000"/>
            </a:lnSpc>
          </a:pPr>
          <a:endParaRPr lang="en-US"/>
        </a:p>
      </dgm:t>
    </dgm:pt>
    <dgm:pt modelId="{96482FB2-5C37-46A4-8DEF-61F1814F8BDA}">
      <dgm:prSet custT="1"/>
      <dgm:spPr/>
      <dgm:t>
        <a:bodyPr/>
        <a:lstStyle/>
        <a:p>
          <a:pPr>
            <a:lnSpc>
              <a:spcPct val="100000"/>
            </a:lnSpc>
          </a:pPr>
          <a:r>
            <a:rPr lang="en-US" sz="1400" dirty="0"/>
            <a:t>Founded in 1994 with its corporate headquarters in the Kansas City area</a:t>
          </a:r>
        </a:p>
      </dgm:t>
    </dgm:pt>
    <dgm:pt modelId="{32A1ABE2-B5B2-4A94-87AA-2DCC5D25B1B3}" type="parTrans" cxnId="{318B4870-4117-4129-BBB5-D61209B840BF}">
      <dgm:prSet/>
      <dgm:spPr/>
      <dgm:t>
        <a:bodyPr/>
        <a:lstStyle/>
        <a:p>
          <a:endParaRPr lang="en-US"/>
        </a:p>
      </dgm:t>
    </dgm:pt>
    <dgm:pt modelId="{608EEC76-3BC1-41CE-9A30-1BBCD0D458E6}" type="sibTrans" cxnId="{318B4870-4117-4129-BBB5-D61209B840BF}">
      <dgm:prSet/>
      <dgm:spPr/>
      <dgm:t>
        <a:bodyPr/>
        <a:lstStyle/>
        <a:p>
          <a:pPr>
            <a:lnSpc>
              <a:spcPct val="100000"/>
            </a:lnSpc>
          </a:pPr>
          <a:endParaRPr lang="en-US"/>
        </a:p>
      </dgm:t>
    </dgm:pt>
    <dgm:pt modelId="{B1C2583D-977A-4C05-9CD1-6B324DC84153}">
      <dgm:prSet custT="1"/>
      <dgm:spPr/>
      <dgm:t>
        <a:bodyPr/>
        <a:lstStyle/>
        <a:p>
          <a:pPr>
            <a:lnSpc>
              <a:spcPct val="100000"/>
            </a:lnSpc>
          </a:pPr>
          <a:r>
            <a:rPr lang="en-US" sz="1400" dirty="0"/>
            <a:t>ScriptPro is Experienced in robotics manufacturing, pharmaceutical inventory control and dispensing</a:t>
          </a:r>
        </a:p>
      </dgm:t>
    </dgm:pt>
    <dgm:pt modelId="{FB691BF4-E27F-4084-AF47-4342C15A653F}" type="parTrans" cxnId="{978FC32C-979D-44A2-9F64-D6BDD7334676}">
      <dgm:prSet/>
      <dgm:spPr/>
      <dgm:t>
        <a:bodyPr/>
        <a:lstStyle/>
        <a:p>
          <a:endParaRPr lang="en-US"/>
        </a:p>
      </dgm:t>
    </dgm:pt>
    <dgm:pt modelId="{64654FFD-5122-4835-8AC9-C4A47A6D1FF0}" type="sibTrans" cxnId="{978FC32C-979D-44A2-9F64-D6BDD7334676}">
      <dgm:prSet/>
      <dgm:spPr/>
      <dgm:t>
        <a:bodyPr/>
        <a:lstStyle/>
        <a:p>
          <a:pPr>
            <a:lnSpc>
              <a:spcPct val="100000"/>
            </a:lnSpc>
          </a:pPr>
          <a:endParaRPr lang="en-US"/>
        </a:p>
      </dgm:t>
    </dgm:pt>
    <dgm:pt modelId="{C968BDB6-1B6B-494B-843B-571D5D4D9C7E}">
      <dgm:prSet custT="1"/>
      <dgm:spPr/>
      <dgm:t>
        <a:bodyPr/>
        <a:lstStyle/>
        <a:p>
          <a:pPr>
            <a:lnSpc>
              <a:spcPct val="100000"/>
            </a:lnSpc>
          </a:pPr>
          <a:r>
            <a:rPr lang="en-US" sz="1400" dirty="0"/>
            <a:t>The company’s initial product, the SP 200 Robotic Prescription Dispensing System, pioneered the use of robotics in community pharmacies</a:t>
          </a:r>
        </a:p>
      </dgm:t>
    </dgm:pt>
    <dgm:pt modelId="{B00FD338-F3AE-4D8C-9DA7-99783FBF3844}" type="parTrans" cxnId="{8EBE886C-3847-4A06-8D0F-34983D92EF7A}">
      <dgm:prSet/>
      <dgm:spPr/>
      <dgm:t>
        <a:bodyPr/>
        <a:lstStyle/>
        <a:p>
          <a:endParaRPr lang="en-US"/>
        </a:p>
      </dgm:t>
    </dgm:pt>
    <dgm:pt modelId="{35139BFA-0FB7-45B2-8476-11F2C29A66A7}" type="sibTrans" cxnId="{8EBE886C-3847-4A06-8D0F-34983D92EF7A}">
      <dgm:prSet/>
      <dgm:spPr/>
      <dgm:t>
        <a:bodyPr/>
        <a:lstStyle/>
        <a:p>
          <a:pPr>
            <a:lnSpc>
              <a:spcPct val="100000"/>
            </a:lnSpc>
          </a:pPr>
          <a:endParaRPr lang="en-US"/>
        </a:p>
      </dgm:t>
    </dgm:pt>
    <dgm:pt modelId="{7E959AB6-B499-4C96-A02C-75DEE7DBB343}">
      <dgm:prSet custT="1"/>
      <dgm:spPr/>
      <dgm:t>
        <a:bodyPr/>
        <a:lstStyle/>
        <a:p>
          <a:pPr>
            <a:lnSpc>
              <a:spcPct val="100000"/>
            </a:lnSpc>
          </a:pPr>
          <a:r>
            <a:rPr lang="en-US" sz="1400" dirty="0"/>
            <a:t>ScriptPro offers a comprehensive line of over 200 pharmacy automation and management system products that have revolutionized pharmacy operations in the U.S. and around the world</a:t>
          </a:r>
        </a:p>
      </dgm:t>
    </dgm:pt>
    <dgm:pt modelId="{D4886DDC-6AAA-4E02-9CFD-833C1548B28A}" type="parTrans" cxnId="{FE3521F2-4FC6-4F23-A855-8EAA66AD8FD5}">
      <dgm:prSet/>
      <dgm:spPr/>
      <dgm:t>
        <a:bodyPr/>
        <a:lstStyle/>
        <a:p>
          <a:endParaRPr lang="en-US"/>
        </a:p>
      </dgm:t>
    </dgm:pt>
    <dgm:pt modelId="{A5E02517-32F5-4095-A657-E4126A9C7EDA}" type="sibTrans" cxnId="{FE3521F2-4FC6-4F23-A855-8EAA66AD8FD5}">
      <dgm:prSet/>
      <dgm:spPr/>
      <dgm:t>
        <a:bodyPr/>
        <a:lstStyle/>
        <a:p>
          <a:endParaRPr lang="en-US"/>
        </a:p>
      </dgm:t>
    </dgm:pt>
    <dgm:pt modelId="{CCC4411E-D58C-431F-9F12-ADBEF3F5F51A}" type="pres">
      <dgm:prSet presAssocID="{2AC0D7A3-7B1E-4E79-AFE3-A783740C1DA1}" presName="root" presStyleCnt="0">
        <dgm:presLayoutVars>
          <dgm:dir/>
          <dgm:resizeHandles val="exact"/>
        </dgm:presLayoutVars>
      </dgm:prSet>
      <dgm:spPr/>
    </dgm:pt>
    <dgm:pt modelId="{C0F0BB8D-2839-446E-A320-C084BF8439E7}" type="pres">
      <dgm:prSet presAssocID="{2AC0D7A3-7B1E-4E79-AFE3-A783740C1DA1}" presName="container" presStyleCnt="0">
        <dgm:presLayoutVars>
          <dgm:dir/>
          <dgm:resizeHandles val="exact"/>
        </dgm:presLayoutVars>
      </dgm:prSet>
      <dgm:spPr/>
    </dgm:pt>
    <dgm:pt modelId="{7835A0CC-3947-4147-89B3-F1AA072D85E0}" type="pres">
      <dgm:prSet presAssocID="{F9CA476F-4F82-4CE9-B134-897F25E8405C}" presName="compNode" presStyleCnt="0"/>
      <dgm:spPr/>
    </dgm:pt>
    <dgm:pt modelId="{6024396B-9060-46AB-B105-4D12CBF9CA15}" type="pres">
      <dgm:prSet presAssocID="{F9CA476F-4F82-4CE9-B134-897F25E8405C}" presName="iconBgRect" presStyleLbl="bgShp" presStyleIdx="0" presStyleCnt="5"/>
      <dgm:spPr/>
    </dgm:pt>
    <dgm:pt modelId="{1FA60C34-BC8A-4813-BB57-D4AEDB3C5C0F}" type="pres">
      <dgm:prSet presAssocID="{F9CA476F-4F82-4CE9-B134-897F25E8405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ctory"/>
        </a:ext>
      </dgm:extLst>
    </dgm:pt>
    <dgm:pt modelId="{3F6C93DF-12D2-49C6-9EEF-27246ED611BC}" type="pres">
      <dgm:prSet presAssocID="{F9CA476F-4F82-4CE9-B134-897F25E8405C}" presName="spaceRect" presStyleCnt="0"/>
      <dgm:spPr/>
    </dgm:pt>
    <dgm:pt modelId="{5EBCDEBD-0D93-4F24-BEE9-FCAAC9963E65}" type="pres">
      <dgm:prSet presAssocID="{F9CA476F-4F82-4CE9-B134-897F25E8405C}" presName="textRect" presStyleLbl="revTx" presStyleIdx="0" presStyleCnt="5">
        <dgm:presLayoutVars>
          <dgm:chMax val="1"/>
          <dgm:chPref val="1"/>
        </dgm:presLayoutVars>
      </dgm:prSet>
      <dgm:spPr/>
    </dgm:pt>
    <dgm:pt modelId="{E13214A7-179C-4FC3-8D66-EE302DF3DF1E}" type="pres">
      <dgm:prSet presAssocID="{6D0146F5-6337-41EC-A39E-09CC4C0B5787}" presName="sibTrans" presStyleLbl="sibTrans2D1" presStyleIdx="0" presStyleCnt="0"/>
      <dgm:spPr/>
    </dgm:pt>
    <dgm:pt modelId="{49E1CF35-EFC5-4211-A4FA-30E1BE4235F9}" type="pres">
      <dgm:prSet presAssocID="{96482FB2-5C37-46A4-8DEF-61F1814F8BDA}" presName="compNode" presStyleCnt="0"/>
      <dgm:spPr/>
    </dgm:pt>
    <dgm:pt modelId="{851E1222-87DD-4F0A-909C-DC9686D6FA77}" type="pres">
      <dgm:prSet presAssocID="{96482FB2-5C37-46A4-8DEF-61F1814F8BDA}" presName="iconBgRect" presStyleLbl="bgShp" presStyleIdx="1" presStyleCnt="5"/>
      <dgm:spPr/>
    </dgm:pt>
    <dgm:pt modelId="{68AF2C2A-3617-414F-B55C-59927DC73B64}" type="pres">
      <dgm:prSet presAssocID="{96482FB2-5C37-46A4-8DEF-61F1814F8BD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A347978B-0B82-4823-9973-B10BC68D05AF}" type="pres">
      <dgm:prSet presAssocID="{96482FB2-5C37-46A4-8DEF-61F1814F8BDA}" presName="spaceRect" presStyleCnt="0"/>
      <dgm:spPr/>
    </dgm:pt>
    <dgm:pt modelId="{8D2E1031-4B23-4A17-B4A0-E7389BD1D34E}" type="pres">
      <dgm:prSet presAssocID="{96482FB2-5C37-46A4-8DEF-61F1814F8BDA}" presName="textRect" presStyleLbl="revTx" presStyleIdx="1" presStyleCnt="5">
        <dgm:presLayoutVars>
          <dgm:chMax val="1"/>
          <dgm:chPref val="1"/>
        </dgm:presLayoutVars>
      </dgm:prSet>
      <dgm:spPr/>
    </dgm:pt>
    <dgm:pt modelId="{693E9EDA-13CA-4F73-8B62-C835602B599D}" type="pres">
      <dgm:prSet presAssocID="{608EEC76-3BC1-41CE-9A30-1BBCD0D458E6}" presName="sibTrans" presStyleLbl="sibTrans2D1" presStyleIdx="0" presStyleCnt="0"/>
      <dgm:spPr/>
    </dgm:pt>
    <dgm:pt modelId="{62BF0A89-F381-406C-8D0B-562BF4D29C3A}" type="pres">
      <dgm:prSet presAssocID="{B1C2583D-977A-4C05-9CD1-6B324DC84153}" presName="compNode" presStyleCnt="0"/>
      <dgm:spPr/>
    </dgm:pt>
    <dgm:pt modelId="{D01DE570-5142-41A2-9054-011298ABD87C}" type="pres">
      <dgm:prSet presAssocID="{B1C2583D-977A-4C05-9CD1-6B324DC84153}" presName="iconBgRect" presStyleLbl="bgShp" presStyleIdx="2" presStyleCnt="5"/>
      <dgm:spPr/>
    </dgm:pt>
    <dgm:pt modelId="{39A57B3B-A820-4CF6-A4DC-4A40799347DC}" type="pres">
      <dgm:prSet presAssocID="{B1C2583D-977A-4C05-9CD1-6B324DC8415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FF23DB40-DFA5-4C22-AB5A-144ADE770F18}" type="pres">
      <dgm:prSet presAssocID="{B1C2583D-977A-4C05-9CD1-6B324DC84153}" presName="spaceRect" presStyleCnt="0"/>
      <dgm:spPr/>
    </dgm:pt>
    <dgm:pt modelId="{4A6CD5FE-9143-44D8-9DCB-89F64690C68E}" type="pres">
      <dgm:prSet presAssocID="{B1C2583D-977A-4C05-9CD1-6B324DC84153}" presName="textRect" presStyleLbl="revTx" presStyleIdx="2" presStyleCnt="5">
        <dgm:presLayoutVars>
          <dgm:chMax val="1"/>
          <dgm:chPref val="1"/>
        </dgm:presLayoutVars>
      </dgm:prSet>
      <dgm:spPr/>
    </dgm:pt>
    <dgm:pt modelId="{04371BF4-1A78-4CF1-9869-FA8E3798F535}" type="pres">
      <dgm:prSet presAssocID="{64654FFD-5122-4835-8AC9-C4A47A6D1FF0}" presName="sibTrans" presStyleLbl="sibTrans2D1" presStyleIdx="0" presStyleCnt="0"/>
      <dgm:spPr/>
    </dgm:pt>
    <dgm:pt modelId="{C7A062EB-91FF-4322-8EE2-2BD5FA7FB86A}" type="pres">
      <dgm:prSet presAssocID="{C968BDB6-1B6B-494B-843B-571D5D4D9C7E}" presName="compNode" presStyleCnt="0"/>
      <dgm:spPr/>
    </dgm:pt>
    <dgm:pt modelId="{FE693154-17B6-4E86-AF8A-21F23C0960D1}" type="pres">
      <dgm:prSet presAssocID="{C968BDB6-1B6B-494B-843B-571D5D4D9C7E}" presName="iconBgRect" presStyleLbl="bgShp" presStyleIdx="3" presStyleCnt="5"/>
      <dgm:spPr/>
    </dgm:pt>
    <dgm:pt modelId="{1E6FF142-D64B-4C29-91E6-878F3D4C7292}" type="pres">
      <dgm:prSet presAssocID="{C968BDB6-1B6B-494B-843B-571D5D4D9C7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cessor"/>
        </a:ext>
      </dgm:extLst>
    </dgm:pt>
    <dgm:pt modelId="{1F643942-D82C-4F9F-BB06-9E7047BBEE4C}" type="pres">
      <dgm:prSet presAssocID="{C968BDB6-1B6B-494B-843B-571D5D4D9C7E}" presName="spaceRect" presStyleCnt="0"/>
      <dgm:spPr/>
    </dgm:pt>
    <dgm:pt modelId="{AAF808AC-F0A6-4E84-9890-C82F9AEDDCD5}" type="pres">
      <dgm:prSet presAssocID="{C968BDB6-1B6B-494B-843B-571D5D4D9C7E}" presName="textRect" presStyleLbl="revTx" presStyleIdx="3" presStyleCnt="5">
        <dgm:presLayoutVars>
          <dgm:chMax val="1"/>
          <dgm:chPref val="1"/>
        </dgm:presLayoutVars>
      </dgm:prSet>
      <dgm:spPr/>
    </dgm:pt>
    <dgm:pt modelId="{AE5ACC66-72E7-4724-8B92-78C678573F89}" type="pres">
      <dgm:prSet presAssocID="{35139BFA-0FB7-45B2-8476-11F2C29A66A7}" presName="sibTrans" presStyleLbl="sibTrans2D1" presStyleIdx="0" presStyleCnt="0"/>
      <dgm:spPr/>
    </dgm:pt>
    <dgm:pt modelId="{CC9815B6-C2E7-45CA-8CE4-B2B4980629A0}" type="pres">
      <dgm:prSet presAssocID="{7E959AB6-B499-4C96-A02C-75DEE7DBB343}" presName="compNode" presStyleCnt="0"/>
      <dgm:spPr/>
    </dgm:pt>
    <dgm:pt modelId="{90E90165-1748-4528-84A0-5C81B19EDF18}" type="pres">
      <dgm:prSet presAssocID="{7E959AB6-B499-4C96-A02C-75DEE7DBB343}" presName="iconBgRect" presStyleLbl="bgShp" presStyleIdx="4" presStyleCnt="5"/>
      <dgm:spPr/>
    </dgm:pt>
    <dgm:pt modelId="{75F58724-3737-4E5C-8D9F-63E9BCA7C3CA}" type="pres">
      <dgm:prSet presAssocID="{7E959AB6-B499-4C96-A02C-75DEE7DBB34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cine"/>
        </a:ext>
      </dgm:extLst>
    </dgm:pt>
    <dgm:pt modelId="{DE4122DB-06B7-484A-97C4-44C3410C979F}" type="pres">
      <dgm:prSet presAssocID="{7E959AB6-B499-4C96-A02C-75DEE7DBB343}" presName="spaceRect" presStyleCnt="0"/>
      <dgm:spPr/>
    </dgm:pt>
    <dgm:pt modelId="{68306650-E213-4F78-B6E7-7FA927E33DCE}" type="pres">
      <dgm:prSet presAssocID="{7E959AB6-B499-4C96-A02C-75DEE7DBB343}" presName="textRect" presStyleLbl="revTx" presStyleIdx="4" presStyleCnt="5">
        <dgm:presLayoutVars>
          <dgm:chMax val="1"/>
          <dgm:chPref val="1"/>
        </dgm:presLayoutVars>
      </dgm:prSet>
      <dgm:spPr/>
    </dgm:pt>
  </dgm:ptLst>
  <dgm:cxnLst>
    <dgm:cxn modelId="{34F7B801-772E-8446-80F3-BC20991EF698}" type="presOf" srcId="{B1C2583D-977A-4C05-9CD1-6B324DC84153}" destId="{4A6CD5FE-9143-44D8-9DCB-89F64690C68E}" srcOrd="0" destOrd="0" presId="urn:microsoft.com/office/officeart/2018/2/layout/IconCircleList"/>
    <dgm:cxn modelId="{D624D527-071F-2B45-AD90-0EE0A2314AD8}" type="presOf" srcId="{2AC0D7A3-7B1E-4E79-AFE3-A783740C1DA1}" destId="{CCC4411E-D58C-431F-9F12-ADBEF3F5F51A}" srcOrd="0" destOrd="0" presId="urn:microsoft.com/office/officeart/2018/2/layout/IconCircleList"/>
    <dgm:cxn modelId="{978FC32C-979D-44A2-9F64-D6BDD7334676}" srcId="{2AC0D7A3-7B1E-4E79-AFE3-A783740C1DA1}" destId="{B1C2583D-977A-4C05-9CD1-6B324DC84153}" srcOrd="2" destOrd="0" parTransId="{FB691BF4-E27F-4084-AF47-4342C15A653F}" sibTransId="{64654FFD-5122-4835-8AC9-C4A47A6D1FF0}"/>
    <dgm:cxn modelId="{3285DC2C-4816-764F-86F7-D20AB7DD8A3B}" type="presOf" srcId="{96482FB2-5C37-46A4-8DEF-61F1814F8BDA}" destId="{8D2E1031-4B23-4A17-B4A0-E7389BD1D34E}" srcOrd="0" destOrd="0" presId="urn:microsoft.com/office/officeart/2018/2/layout/IconCircleList"/>
    <dgm:cxn modelId="{1766EC69-962D-3A40-9760-BED66EECDCBE}" type="presOf" srcId="{C968BDB6-1B6B-494B-843B-571D5D4D9C7E}" destId="{AAF808AC-F0A6-4E84-9890-C82F9AEDDCD5}" srcOrd="0" destOrd="0" presId="urn:microsoft.com/office/officeart/2018/2/layout/IconCircleList"/>
    <dgm:cxn modelId="{8EBE886C-3847-4A06-8D0F-34983D92EF7A}" srcId="{2AC0D7A3-7B1E-4E79-AFE3-A783740C1DA1}" destId="{C968BDB6-1B6B-494B-843B-571D5D4D9C7E}" srcOrd="3" destOrd="0" parTransId="{B00FD338-F3AE-4D8C-9DA7-99783FBF3844}" sibTransId="{35139BFA-0FB7-45B2-8476-11F2C29A66A7}"/>
    <dgm:cxn modelId="{736E6B4F-E14E-4C4D-9840-25263FD6E085}" type="presOf" srcId="{6D0146F5-6337-41EC-A39E-09CC4C0B5787}" destId="{E13214A7-179C-4FC3-8D66-EE302DF3DF1E}" srcOrd="0" destOrd="0" presId="urn:microsoft.com/office/officeart/2018/2/layout/IconCircleList"/>
    <dgm:cxn modelId="{318B4870-4117-4129-BBB5-D61209B840BF}" srcId="{2AC0D7A3-7B1E-4E79-AFE3-A783740C1DA1}" destId="{96482FB2-5C37-46A4-8DEF-61F1814F8BDA}" srcOrd="1" destOrd="0" parTransId="{32A1ABE2-B5B2-4A94-87AA-2DCC5D25B1B3}" sibTransId="{608EEC76-3BC1-41CE-9A30-1BBCD0D458E6}"/>
    <dgm:cxn modelId="{9FD8F586-6968-1248-9398-22D2B6353089}" type="presOf" srcId="{64654FFD-5122-4835-8AC9-C4A47A6D1FF0}" destId="{04371BF4-1A78-4CF1-9869-FA8E3798F535}" srcOrd="0" destOrd="0" presId="urn:microsoft.com/office/officeart/2018/2/layout/IconCircleList"/>
    <dgm:cxn modelId="{892CA99A-0B5C-354D-954F-7D7978E25269}" type="presOf" srcId="{608EEC76-3BC1-41CE-9A30-1BBCD0D458E6}" destId="{693E9EDA-13CA-4F73-8B62-C835602B599D}" srcOrd="0" destOrd="0" presId="urn:microsoft.com/office/officeart/2018/2/layout/IconCircleList"/>
    <dgm:cxn modelId="{86B1249C-1DE3-B848-8A94-CD5B8CD621FE}" type="presOf" srcId="{7E959AB6-B499-4C96-A02C-75DEE7DBB343}" destId="{68306650-E213-4F78-B6E7-7FA927E33DCE}" srcOrd="0" destOrd="0" presId="urn:microsoft.com/office/officeart/2018/2/layout/IconCircleList"/>
    <dgm:cxn modelId="{111F3EB4-45ED-8547-A273-5C98B922D21A}" type="presOf" srcId="{35139BFA-0FB7-45B2-8476-11F2C29A66A7}" destId="{AE5ACC66-72E7-4724-8B92-78C678573F89}" srcOrd="0" destOrd="0" presId="urn:microsoft.com/office/officeart/2018/2/layout/IconCircleList"/>
    <dgm:cxn modelId="{856ABEB6-DC75-A74D-A9A3-D2CCC19942BC}" type="presOf" srcId="{F9CA476F-4F82-4CE9-B134-897F25E8405C}" destId="{5EBCDEBD-0D93-4F24-BEE9-FCAAC9963E65}" srcOrd="0" destOrd="0" presId="urn:microsoft.com/office/officeart/2018/2/layout/IconCircleList"/>
    <dgm:cxn modelId="{53C889E9-BC83-41DF-88C3-3C34E82CEB09}" srcId="{2AC0D7A3-7B1E-4E79-AFE3-A783740C1DA1}" destId="{F9CA476F-4F82-4CE9-B134-897F25E8405C}" srcOrd="0" destOrd="0" parTransId="{39B28E37-22F7-4371-A66E-F98C760A0961}" sibTransId="{6D0146F5-6337-41EC-A39E-09CC4C0B5787}"/>
    <dgm:cxn modelId="{FE3521F2-4FC6-4F23-A855-8EAA66AD8FD5}" srcId="{2AC0D7A3-7B1E-4E79-AFE3-A783740C1DA1}" destId="{7E959AB6-B499-4C96-A02C-75DEE7DBB343}" srcOrd="4" destOrd="0" parTransId="{D4886DDC-6AAA-4E02-9CFD-833C1548B28A}" sibTransId="{A5E02517-32F5-4095-A657-E4126A9C7EDA}"/>
    <dgm:cxn modelId="{775EDDF2-773F-0D43-BA0F-4D662AAD69CD}" type="presParOf" srcId="{CCC4411E-D58C-431F-9F12-ADBEF3F5F51A}" destId="{C0F0BB8D-2839-446E-A320-C084BF8439E7}" srcOrd="0" destOrd="0" presId="urn:microsoft.com/office/officeart/2018/2/layout/IconCircleList"/>
    <dgm:cxn modelId="{EE35A64A-1FD8-ED47-BB1B-CE03CD8B6F25}" type="presParOf" srcId="{C0F0BB8D-2839-446E-A320-C084BF8439E7}" destId="{7835A0CC-3947-4147-89B3-F1AA072D85E0}" srcOrd="0" destOrd="0" presId="urn:microsoft.com/office/officeart/2018/2/layout/IconCircleList"/>
    <dgm:cxn modelId="{40042448-C0EF-5A46-A939-594ACDD7E767}" type="presParOf" srcId="{7835A0CC-3947-4147-89B3-F1AA072D85E0}" destId="{6024396B-9060-46AB-B105-4D12CBF9CA15}" srcOrd="0" destOrd="0" presId="urn:microsoft.com/office/officeart/2018/2/layout/IconCircleList"/>
    <dgm:cxn modelId="{A24AC5DF-82DF-5045-9747-444776CF5B7D}" type="presParOf" srcId="{7835A0CC-3947-4147-89B3-F1AA072D85E0}" destId="{1FA60C34-BC8A-4813-BB57-D4AEDB3C5C0F}" srcOrd="1" destOrd="0" presId="urn:microsoft.com/office/officeart/2018/2/layout/IconCircleList"/>
    <dgm:cxn modelId="{379D48EF-1DB7-AF43-A1F8-F422F1C22365}" type="presParOf" srcId="{7835A0CC-3947-4147-89B3-F1AA072D85E0}" destId="{3F6C93DF-12D2-49C6-9EEF-27246ED611BC}" srcOrd="2" destOrd="0" presId="urn:microsoft.com/office/officeart/2018/2/layout/IconCircleList"/>
    <dgm:cxn modelId="{6453AE17-C131-6B4E-91FF-67F7E79126BA}" type="presParOf" srcId="{7835A0CC-3947-4147-89B3-F1AA072D85E0}" destId="{5EBCDEBD-0D93-4F24-BEE9-FCAAC9963E65}" srcOrd="3" destOrd="0" presId="urn:microsoft.com/office/officeart/2018/2/layout/IconCircleList"/>
    <dgm:cxn modelId="{EE3D22AA-E6A7-0B42-AB91-806C221E4AC8}" type="presParOf" srcId="{C0F0BB8D-2839-446E-A320-C084BF8439E7}" destId="{E13214A7-179C-4FC3-8D66-EE302DF3DF1E}" srcOrd="1" destOrd="0" presId="urn:microsoft.com/office/officeart/2018/2/layout/IconCircleList"/>
    <dgm:cxn modelId="{69FA9058-68CE-214E-8ECF-B50CA8C52F85}" type="presParOf" srcId="{C0F0BB8D-2839-446E-A320-C084BF8439E7}" destId="{49E1CF35-EFC5-4211-A4FA-30E1BE4235F9}" srcOrd="2" destOrd="0" presId="urn:microsoft.com/office/officeart/2018/2/layout/IconCircleList"/>
    <dgm:cxn modelId="{9D4F5CF3-4CA5-E047-BF1B-D517175701B9}" type="presParOf" srcId="{49E1CF35-EFC5-4211-A4FA-30E1BE4235F9}" destId="{851E1222-87DD-4F0A-909C-DC9686D6FA77}" srcOrd="0" destOrd="0" presId="urn:microsoft.com/office/officeart/2018/2/layout/IconCircleList"/>
    <dgm:cxn modelId="{A9683FFD-5E5D-C349-B1E6-D476DC32B6AF}" type="presParOf" srcId="{49E1CF35-EFC5-4211-A4FA-30E1BE4235F9}" destId="{68AF2C2A-3617-414F-B55C-59927DC73B64}" srcOrd="1" destOrd="0" presId="urn:microsoft.com/office/officeart/2018/2/layout/IconCircleList"/>
    <dgm:cxn modelId="{F8F2912E-3F87-E149-8EA7-204D81C50D4E}" type="presParOf" srcId="{49E1CF35-EFC5-4211-A4FA-30E1BE4235F9}" destId="{A347978B-0B82-4823-9973-B10BC68D05AF}" srcOrd="2" destOrd="0" presId="urn:microsoft.com/office/officeart/2018/2/layout/IconCircleList"/>
    <dgm:cxn modelId="{146308B7-5605-EC42-8630-40D11545ABC8}" type="presParOf" srcId="{49E1CF35-EFC5-4211-A4FA-30E1BE4235F9}" destId="{8D2E1031-4B23-4A17-B4A0-E7389BD1D34E}" srcOrd="3" destOrd="0" presId="urn:microsoft.com/office/officeart/2018/2/layout/IconCircleList"/>
    <dgm:cxn modelId="{6CBCAA01-4CCD-154E-99AE-B5DF35D09C3E}" type="presParOf" srcId="{C0F0BB8D-2839-446E-A320-C084BF8439E7}" destId="{693E9EDA-13CA-4F73-8B62-C835602B599D}" srcOrd="3" destOrd="0" presId="urn:microsoft.com/office/officeart/2018/2/layout/IconCircleList"/>
    <dgm:cxn modelId="{340D682F-393A-924A-92C8-65298AA0B099}" type="presParOf" srcId="{C0F0BB8D-2839-446E-A320-C084BF8439E7}" destId="{62BF0A89-F381-406C-8D0B-562BF4D29C3A}" srcOrd="4" destOrd="0" presId="urn:microsoft.com/office/officeart/2018/2/layout/IconCircleList"/>
    <dgm:cxn modelId="{708D5518-4D9C-4A4E-9F4D-5D2641F4094F}" type="presParOf" srcId="{62BF0A89-F381-406C-8D0B-562BF4D29C3A}" destId="{D01DE570-5142-41A2-9054-011298ABD87C}" srcOrd="0" destOrd="0" presId="urn:microsoft.com/office/officeart/2018/2/layout/IconCircleList"/>
    <dgm:cxn modelId="{3A1A281F-F76E-404E-946C-4510FE70CFDA}" type="presParOf" srcId="{62BF0A89-F381-406C-8D0B-562BF4D29C3A}" destId="{39A57B3B-A820-4CF6-A4DC-4A40799347DC}" srcOrd="1" destOrd="0" presId="urn:microsoft.com/office/officeart/2018/2/layout/IconCircleList"/>
    <dgm:cxn modelId="{6696164F-CE94-A845-8A1B-EA8854B7CE13}" type="presParOf" srcId="{62BF0A89-F381-406C-8D0B-562BF4D29C3A}" destId="{FF23DB40-DFA5-4C22-AB5A-144ADE770F18}" srcOrd="2" destOrd="0" presId="urn:microsoft.com/office/officeart/2018/2/layout/IconCircleList"/>
    <dgm:cxn modelId="{FAE16906-8162-6A4E-BE64-68B198CCB507}" type="presParOf" srcId="{62BF0A89-F381-406C-8D0B-562BF4D29C3A}" destId="{4A6CD5FE-9143-44D8-9DCB-89F64690C68E}" srcOrd="3" destOrd="0" presId="urn:microsoft.com/office/officeart/2018/2/layout/IconCircleList"/>
    <dgm:cxn modelId="{55FDD6F6-EEBA-E54D-B5FC-E32E9F731C8F}" type="presParOf" srcId="{C0F0BB8D-2839-446E-A320-C084BF8439E7}" destId="{04371BF4-1A78-4CF1-9869-FA8E3798F535}" srcOrd="5" destOrd="0" presId="urn:microsoft.com/office/officeart/2018/2/layout/IconCircleList"/>
    <dgm:cxn modelId="{F8D87BA8-4F82-3B49-A21F-612996502122}" type="presParOf" srcId="{C0F0BB8D-2839-446E-A320-C084BF8439E7}" destId="{C7A062EB-91FF-4322-8EE2-2BD5FA7FB86A}" srcOrd="6" destOrd="0" presId="urn:microsoft.com/office/officeart/2018/2/layout/IconCircleList"/>
    <dgm:cxn modelId="{EF070C7F-6483-B241-9360-A2B01FBF6217}" type="presParOf" srcId="{C7A062EB-91FF-4322-8EE2-2BD5FA7FB86A}" destId="{FE693154-17B6-4E86-AF8A-21F23C0960D1}" srcOrd="0" destOrd="0" presId="urn:microsoft.com/office/officeart/2018/2/layout/IconCircleList"/>
    <dgm:cxn modelId="{07A28634-22E9-624E-8FC4-35C33FA65900}" type="presParOf" srcId="{C7A062EB-91FF-4322-8EE2-2BD5FA7FB86A}" destId="{1E6FF142-D64B-4C29-91E6-878F3D4C7292}" srcOrd="1" destOrd="0" presId="urn:microsoft.com/office/officeart/2018/2/layout/IconCircleList"/>
    <dgm:cxn modelId="{8B519E8F-721F-EF46-9562-A9A7A5C07875}" type="presParOf" srcId="{C7A062EB-91FF-4322-8EE2-2BD5FA7FB86A}" destId="{1F643942-D82C-4F9F-BB06-9E7047BBEE4C}" srcOrd="2" destOrd="0" presId="urn:microsoft.com/office/officeart/2018/2/layout/IconCircleList"/>
    <dgm:cxn modelId="{220DC024-CA66-6541-8F0D-4D07D6F4F7D7}" type="presParOf" srcId="{C7A062EB-91FF-4322-8EE2-2BD5FA7FB86A}" destId="{AAF808AC-F0A6-4E84-9890-C82F9AEDDCD5}" srcOrd="3" destOrd="0" presId="urn:microsoft.com/office/officeart/2018/2/layout/IconCircleList"/>
    <dgm:cxn modelId="{E9CE739B-3F64-1349-AA6A-B9E9EB1FC65D}" type="presParOf" srcId="{C0F0BB8D-2839-446E-A320-C084BF8439E7}" destId="{AE5ACC66-72E7-4724-8B92-78C678573F89}" srcOrd="7" destOrd="0" presId="urn:microsoft.com/office/officeart/2018/2/layout/IconCircleList"/>
    <dgm:cxn modelId="{F9DCF2DB-FC65-074A-BE1F-1CA6E8C884ED}" type="presParOf" srcId="{C0F0BB8D-2839-446E-A320-C084BF8439E7}" destId="{CC9815B6-C2E7-45CA-8CE4-B2B4980629A0}" srcOrd="8" destOrd="0" presId="urn:microsoft.com/office/officeart/2018/2/layout/IconCircleList"/>
    <dgm:cxn modelId="{AC677BAF-2C37-8244-A080-B61F663EE02A}" type="presParOf" srcId="{CC9815B6-C2E7-45CA-8CE4-B2B4980629A0}" destId="{90E90165-1748-4528-84A0-5C81B19EDF18}" srcOrd="0" destOrd="0" presId="urn:microsoft.com/office/officeart/2018/2/layout/IconCircleList"/>
    <dgm:cxn modelId="{458B354B-7390-8D42-80B4-138488463AE0}" type="presParOf" srcId="{CC9815B6-C2E7-45CA-8CE4-B2B4980629A0}" destId="{75F58724-3737-4E5C-8D9F-63E9BCA7C3CA}" srcOrd="1" destOrd="0" presId="urn:microsoft.com/office/officeart/2018/2/layout/IconCircleList"/>
    <dgm:cxn modelId="{EB483902-33F5-1448-B617-99A042DCA265}" type="presParOf" srcId="{CC9815B6-C2E7-45CA-8CE4-B2B4980629A0}" destId="{DE4122DB-06B7-484A-97C4-44C3410C979F}" srcOrd="2" destOrd="0" presId="urn:microsoft.com/office/officeart/2018/2/layout/IconCircleList"/>
    <dgm:cxn modelId="{007130B0-BD25-0A41-9B31-4DA8F892F337}" type="presParOf" srcId="{CC9815B6-C2E7-45CA-8CE4-B2B4980629A0}" destId="{68306650-E213-4F78-B6E7-7FA927E33DCE}"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412B9-0097-4D4A-97C4-9624BB167FE0}">
      <dsp:nvSpPr>
        <dsp:cNvPr id="0" name=""/>
        <dsp:cNvSpPr/>
      </dsp:nvSpPr>
      <dsp:spPr>
        <a:xfrm>
          <a:off x="0" y="515"/>
          <a:ext cx="898788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3926C-7711-A74B-90D0-FA5BB839471F}">
      <dsp:nvSpPr>
        <dsp:cNvPr id="0" name=""/>
        <dsp:cNvSpPr/>
      </dsp:nvSpPr>
      <dsp:spPr>
        <a:xfrm>
          <a:off x="0" y="515"/>
          <a:ext cx="8987883" cy="84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PH" sz="1300" b="1" kern="1200" dirty="0">
              <a:solidFill>
                <a:schemeClr val="bg1"/>
              </a:solidFill>
              <a:latin typeface="Bodoni MT" panose="02070603080606020203" pitchFamily="18" charset="77"/>
            </a:rPr>
            <a:t>Rollout Strategy:</a:t>
          </a:r>
          <a:r>
            <a:rPr lang="en-PH" sz="1300" kern="1200" dirty="0">
              <a:solidFill>
                <a:schemeClr val="bg1"/>
              </a:solidFill>
              <a:latin typeface="Bodoni MT" panose="02070603080606020203" pitchFamily="18" charset="77"/>
            </a:rPr>
            <a:t> The company plans to initially establish two parent pharmacies and sixteen micro pharmacies that are projected to generate positive cash flows by month twenty-three with ~$6 million in EBITDA for year 3 (</a:t>
          </a:r>
          <a:r>
            <a:rPr lang="en-US" sz="1300" kern="1200" dirty="0">
              <a:solidFill>
                <a:schemeClr val="bg1"/>
              </a:solidFill>
              <a:latin typeface="Bodoni MT" panose="02070603080606020203" pitchFamily="18" charset="77"/>
            </a:rPr>
            <a:t>Note: financial and other information is available to investors upon request. There is no guarantee that the company will be able to achieve these results)</a:t>
          </a:r>
        </a:p>
      </dsp:txBody>
      <dsp:txXfrm>
        <a:off x="0" y="515"/>
        <a:ext cx="8987883" cy="844165"/>
      </dsp:txXfrm>
    </dsp:sp>
    <dsp:sp modelId="{8DE7AA31-38B3-E049-BDFA-4456064FDC04}">
      <dsp:nvSpPr>
        <dsp:cNvPr id="0" name=""/>
        <dsp:cNvSpPr/>
      </dsp:nvSpPr>
      <dsp:spPr>
        <a:xfrm>
          <a:off x="0" y="844680"/>
          <a:ext cx="898788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315AC-C412-AA49-B72C-7B41E770C3A4}">
      <dsp:nvSpPr>
        <dsp:cNvPr id="0" name=""/>
        <dsp:cNvSpPr/>
      </dsp:nvSpPr>
      <dsp:spPr>
        <a:xfrm>
          <a:off x="0" y="844680"/>
          <a:ext cx="8987883" cy="84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PH" sz="1300" b="1" kern="1200" dirty="0">
              <a:solidFill>
                <a:schemeClr val="bg1"/>
              </a:solidFill>
              <a:latin typeface="Bodoni MT" panose="02070603080606020203" pitchFamily="18" charset="77"/>
            </a:rPr>
            <a:t>Proven Model:</a:t>
          </a:r>
          <a:r>
            <a:rPr lang="en-PH" sz="1300" kern="1200" dirty="0">
              <a:solidFill>
                <a:schemeClr val="bg1"/>
              </a:solidFill>
              <a:latin typeface="Bodoni MT" panose="02070603080606020203" pitchFamily="18" charset="77"/>
            </a:rPr>
            <a:t> The business plan and rollout is based on the company’s proven business model established in 2017 with pharmacies operating in several locations, generating approximately $8 million during the beta testing period ($1.7MM in 2019 and $3.3MM in 2020 alone) </a:t>
          </a:r>
          <a:endParaRPr lang="en-US" sz="1300" kern="1200" dirty="0">
            <a:solidFill>
              <a:schemeClr val="bg1"/>
            </a:solidFill>
            <a:latin typeface="Bodoni MT" panose="02070603080606020203" pitchFamily="18" charset="77"/>
          </a:endParaRPr>
        </a:p>
      </dsp:txBody>
      <dsp:txXfrm>
        <a:off x="0" y="844680"/>
        <a:ext cx="8987883" cy="844165"/>
      </dsp:txXfrm>
    </dsp:sp>
    <dsp:sp modelId="{BA14A123-E95C-744B-9E32-02F53B609824}">
      <dsp:nvSpPr>
        <dsp:cNvPr id="0" name=""/>
        <dsp:cNvSpPr/>
      </dsp:nvSpPr>
      <dsp:spPr>
        <a:xfrm>
          <a:off x="0" y="1607569"/>
          <a:ext cx="898788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D7A72-3020-CB42-9998-70162162C1DE}">
      <dsp:nvSpPr>
        <dsp:cNvPr id="0" name=""/>
        <dsp:cNvSpPr/>
      </dsp:nvSpPr>
      <dsp:spPr>
        <a:xfrm>
          <a:off x="0" y="1688845"/>
          <a:ext cx="8987883" cy="84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PH" sz="1300" b="1" kern="1200" dirty="0">
              <a:solidFill>
                <a:schemeClr val="bg1"/>
              </a:solidFill>
              <a:latin typeface="Bodoni MT" panose="02070603080606020203" pitchFamily="18" charset="77"/>
            </a:rPr>
            <a:t>Competitive Advantage</a:t>
          </a:r>
          <a:r>
            <a:rPr lang="en-PH" sz="1300" kern="1200" dirty="0">
              <a:solidFill>
                <a:schemeClr val="bg1"/>
              </a:solidFill>
              <a:latin typeface="Bodoni MT" panose="02070603080606020203" pitchFamily="18" charset="77"/>
            </a:rPr>
            <a:t>: Performs all functions of finding, counting, labeling without any contamination and digital pharmacist verification. Fulfills these functions on demand more efficiently than a traditional retail pharmacy, and improves patient convenience by dispensing medication at the point of care</a:t>
          </a:r>
          <a:endParaRPr lang="en-US" sz="1300" kern="1200" dirty="0">
            <a:solidFill>
              <a:schemeClr val="bg1"/>
            </a:solidFill>
            <a:latin typeface="Bodoni MT" panose="02070603080606020203" pitchFamily="18" charset="77"/>
          </a:endParaRPr>
        </a:p>
      </dsp:txBody>
      <dsp:txXfrm>
        <a:off x="0" y="1688845"/>
        <a:ext cx="8987883" cy="844165"/>
      </dsp:txXfrm>
    </dsp:sp>
    <dsp:sp modelId="{C5C9DA32-7E13-FE41-94E0-989397F5F3A0}">
      <dsp:nvSpPr>
        <dsp:cNvPr id="0" name=""/>
        <dsp:cNvSpPr/>
      </dsp:nvSpPr>
      <dsp:spPr>
        <a:xfrm>
          <a:off x="0" y="2441570"/>
          <a:ext cx="898788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53A08-0CD5-494C-BB9D-69AF87C4A09A}">
      <dsp:nvSpPr>
        <dsp:cNvPr id="0" name=""/>
        <dsp:cNvSpPr/>
      </dsp:nvSpPr>
      <dsp:spPr>
        <a:xfrm>
          <a:off x="0" y="2533010"/>
          <a:ext cx="8987883" cy="84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PH" sz="1300" b="1" kern="1200" dirty="0">
              <a:solidFill>
                <a:schemeClr val="bg1"/>
              </a:solidFill>
              <a:latin typeface="Bodoni MT" panose="02070603080606020203" pitchFamily="18" charset="77"/>
            </a:rPr>
            <a:t>Cost Savings:</a:t>
          </a:r>
          <a:r>
            <a:rPr lang="en-PH" sz="1300" kern="1200" dirty="0">
              <a:solidFill>
                <a:schemeClr val="bg1"/>
              </a:solidFill>
              <a:latin typeface="Bodoni MT" panose="02070603080606020203" pitchFamily="18" charset="77"/>
            </a:rPr>
            <a:t> As per management analysis, each combination of a parent pharmacy and 7 micro pharmacies accounts for operational savings as a result of lower space requirement and reduced operating costs of personnel and inventory</a:t>
          </a:r>
          <a:endParaRPr lang="en-US" sz="1300" kern="1200" dirty="0">
            <a:solidFill>
              <a:schemeClr val="bg1"/>
            </a:solidFill>
            <a:latin typeface="Bodoni MT" panose="02070603080606020203" pitchFamily="18" charset="77"/>
          </a:endParaRPr>
        </a:p>
      </dsp:txBody>
      <dsp:txXfrm>
        <a:off x="0" y="2533010"/>
        <a:ext cx="8987883" cy="844165"/>
      </dsp:txXfrm>
    </dsp:sp>
    <dsp:sp modelId="{3EEE90BB-7EAE-D54D-BB25-985461021FBF}">
      <dsp:nvSpPr>
        <dsp:cNvPr id="0" name=""/>
        <dsp:cNvSpPr/>
      </dsp:nvSpPr>
      <dsp:spPr>
        <a:xfrm>
          <a:off x="0" y="3214614"/>
          <a:ext cx="898788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C94B8-9B09-0143-98F7-D3A153EA1C61}">
      <dsp:nvSpPr>
        <dsp:cNvPr id="0" name=""/>
        <dsp:cNvSpPr/>
      </dsp:nvSpPr>
      <dsp:spPr>
        <a:xfrm>
          <a:off x="0" y="3288259"/>
          <a:ext cx="8987883" cy="84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bg1"/>
              </a:solidFill>
              <a:latin typeface="Bodoni MT" panose="02070603080606020203" pitchFamily="18" charset="77"/>
            </a:rPr>
            <a:t>Management:</a:t>
          </a:r>
          <a:r>
            <a:rPr lang="en-US" sz="1300" kern="1200" dirty="0">
              <a:solidFill>
                <a:schemeClr val="bg1"/>
              </a:solidFill>
              <a:latin typeface="Bodoni MT" panose="02070603080606020203" pitchFamily="18" charset="77"/>
            </a:rPr>
            <a:t> Over 25 years of experience leading turnarounds and driving growth for global start-up to Fortune 500 technology and business service organization</a:t>
          </a:r>
        </a:p>
      </dsp:txBody>
      <dsp:txXfrm>
        <a:off x="0" y="3288259"/>
        <a:ext cx="8987883" cy="844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B5BC4-6F89-417B-BA1F-3F670F387FDA}">
      <dsp:nvSpPr>
        <dsp:cNvPr id="0" name=""/>
        <dsp:cNvSpPr/>
      </dsp:nvSpPr>
      <dsp:spPr>
        <a:xfrm>
          <a:off x="148521" y="1052701"/>
          <a:ext cx="838540" cy="8385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0146FC-2DF1-4004-BBCE-7C20875198BD}">
      <dsp:nvSpPr>
        <dsp:cNvPr id="0" name=""/>
        <dsp:cNvSpPr/>
      </dsp:nvSpPr>
      <dsp:spPr>
        <a:xfrm>
          <a:off x="273024" y="1249146"/>
          <a:ext cx="486353" cy="4863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B7A2A-937E-40F9-B488-5D359A63B7D8}">
      <dsp:nvSpPr>
        <dsp:cNvPr id="0" name=""/>
        <dsp:cNvSpPr/>
      </dsp:nvSpPr>
      <dsp:spPr>
        <a:xfrm>
          <a:off x="1032402" y="1107797"/>
          <a:ext cx="1976559" cy="155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bg1"/>
              </a:solidFill>
            </a:rPr>
            <a:t>Proven Model</a:t>
          </a:r>
          <a:r>
            <a:rPr lang="en-US" sz="1400" kern="1200" dirty="0">
              <a:solidFill>
                <a:schemeClr val="bg1"/>
              </a:solidFill>
            </a:rPr>
            <a:t>: The Kiosk has been operational in several locations - the technology works, is compliant, and saves time and money</a:t>
          </a:r>
        </a:p>
      </dsp:txBody>
      <dsp:txXfrm>
        <a:off x="1032402" y="1107797"/>
        <a:ext cx="1976559" cy="1555635"/>
      </dsp:txXfrm>
    </dsp:sp>
    <dsp:sp modelId="{CFB5F200-A214-414B-8208-5C10BA4ED5C2}">
      <dsp:nvSpPr>
        <dsp:cNvPr id="0" name=""/>
        <dsp:cNvSpPr/>
      </dsp:nvSpPr>
      <dsp:spPr>
        <a:xfrm>
          <a:off x="3461731" y="1100850"/>
          <a:ext cx="838540" cy="8385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F7867-1351-4361-A629-958B45414099}">
      <dsp:nvSpPr>
        <dsp:cNvPr id="0" name=""/>
        <dsp:cNvSpPr/>
      </dsp:nvSpPr>
      <dsp:spPr>
        <a:xfrm>
          <a:off x="3654394" y="1215981"/>
          <a:ext cx="486353" cy="4863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B2C05-DB92-46EF-BE8F-A6152241F48E}">
      <dsp:nvSpPr>
        <dsp:cNvPr id="0" name=""/>
        <dsp:cNvSpPr/>
      </dsp:nvSpPr>
      <dsp:spPr>
        <a:xfrm>
          <a:off x="4387106" y="974658"/>
          <a:ext cx="1976559" cy="2093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bg1"/>
              </a:solidFill>
            </a:rPr>
            <a:t>Pharmacy of the Future:</a:t>
          </a:r>
          <a:r>
            <a:rPr lang="en-US" sz="1400" kern="1200" dirty="0">
              <a:solidFill>
                <a:schemeClr val="bg1"/>
              </a:solidFill>
            </a:rPr>
            <a:t> Disruptive technology that is entirely automated delivering a new robotic system at the point of care with higher accuracy, lower startup and operating cost </a:t>
          </a:r>
        </a:p>
      </dsp:txBody>
      <dsp:txXfrm>
        <a:off x="4387106" y="974658"/>
        <a:ext cx="1976559" cy="2093416"/>
      </dsp:txXfrm>
    </dsp:sp>
    <dsp:sp modelId="{9EA5A8B4-C7DF-4BDA-A2E0-CD96D4E18CA4}">
      <dsp:nvSpPr>
        <dsp:cNvPr id="0" name=""/>
        <dsp:cNvSpPr/>
      </dsp:nvSpPr>
      <dsp:spPr>
        <a:xfrm>
          <a:off x="139112" y="3355058"/>
          <a:ext cx="838540" cy="8385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ABFFC5-3E2F-4C99-9C10-ED473E4A1D51}">
      <dsp:nvSpPr>
        <dsp:cNvPr id="0" name=""/>
        <dsp:cNvSpPr/>
      </dsp:nvSpPr>
      <dsp:spPr>
        <a:xfrm>
          <a:off x="350043" y="3541316"/>
          <a:ext cx="486353" cy="4863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B7A51-4C73-48D4-BA22-4110E1903E3C}">
      <dsp:nvSpPr>
        <dsp:cNvPr id="0" name=""/>
        <dsp:cNvSpPr/>
      </dsp:nvSpPr>
      <dsp:spPr>
        <a:xfrm>
          <a:off x="1032402" y="3243305"/>
          <a:ext cx="1976559" cy="83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bg1"/>
              </a:solidFill>
            </a:rPr>
            <a:t>Locations</a:t>
          </a:r>
          <a:r>
            <a:rPr lang="en-US" sz="1400" kern="1200" dirty="0">
              <a:solidFill>
                <a:schemeClr val="bg1"/>
              </a:solidFill>
            </a:rPr>
            <a:t>: Previously six locations in Texas and Florida</a:t>
          </a:r>
        </a:p>
      </dsp:txBody>
      <dsp:txXfrm>
        <a:off x="1032402" y="3243305"/>
        <a:ext cx="1976559" cy="838540"/>
      </dsp:txXfrm>
    </dsp:sp>
    <dsp:sp modelId="{306ACBB7-C0A3-402C-B871-6D0320FCFE3A}">
      <dsp:nvSpPr>
        <dsp:cNvPr id="0" name=""/>
        <dsp:cNvSpPr/>
      </dsp:nvSpPr>
      <dsp:spPr>
        <a:xfrm>
          <a:off x="3478301" y="3344903"/>
          <a:ext cx="838540" cy="8385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A8A48-E2ED-43D4-B554-C4073B960063}">
      <dsp:nvSpPr>
        <dsp:cNvPr id="0" name=""/>
        <dsp:cNvSpPr/>
      </dsp:nvSpPr>
      <dsp:spPr>
        <a:xfrm>
          <a:off x="3654394" y="3520996"/>
          <a:ext cx="486353" cy="4863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DAA82-1989-4E11-B2D4-AC2B13D36DB0}">
      <dsp:nvSpPr>
        <dsp:cNvPr id="0" name=""/>
        <dsp:cNvSpPr/>
      </dsp:nvSpPr>
      <dsp:spPr>
        <a:xfrm>
          <a:off x="4387106" y="2815293"/>
          <a:ext cx="1976559" cy="2445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endParaRPr lang="en-US" sz="1400" b="1" kern="1200" dirty="0">
            <a:solidFill>
              <a:schemeClr val="bg1"/>
            </a:solidFill>
          </a:endParaRPr>
        </a:p>
        <a:p>
          <a:pPr marL="0" lvl="0" indent="0" algn="l" defTabSz="622300">
            <a:lnSpc>
              <a:spcPct val="100000"/>
            </a:lnSpc>
            <a:spcBef>
              <a:spcPct val="0"/>
            </a:spcBef>
            <a:spcAft>
              <a:spcPct val="35000"/>
            </a:spcAft>
            <a:buNone/>
          </a:pPr>
          <a:endParaRPr lang="en-US" sz="1400" b="1" kern="1200" dirty="0">
            <a:solidFill>
              <a:schemeClr val="bg1"/>
            </a:solidFill>
          </a:endParaRPr>
        </a:p>
        <a:p>
          <a:pPr marL="0" lvl="0" indent="0" algn="l" defTabSz="622300">
            <a:lnSpc>
              <a:spcPct val="100000"/>
            </a:lnSpc>
            <a:spcBef>
              <a:spcPct val="0"/>
            </a:spcBef>
            <a:spcAft>
              <a:spcPct val="35000"/>
            </a:spcAft>
            <a:buNone/>
          </a:pPr>
          <a:r>
            <a:rPr lang="en-US" sz="1400" b="1" kern="1200" dirty="0">
              <a:solidFill>
                <a:schemeClr val="bg1"/>
              </a:solidFill>
            </a:rPr>
            <a:t>Strategic Partnership:</a:t>
          </a:r>
          <a:r>
            <a:rPr lang="en-US" sz="1400" kern="1200" dirty="0">
              <a:solidFill>
                <a:schemeClr val="bg1"/>
              </a:solidFill>
            </a:rPr>
            <a:t> Partnered with a global automated pharmacy robotics manufacturer that provides 24/7 installations and maintenance with the capability to manufacture </a:t>
          </a:r>
          <a:r>
            <a:rPr lang="en-US" sz="1400" kern="1200">
              <a:solidFill>
                <a:schemeClr val="bg1"/>
              </a:solidFill>
            </a:rPr>
            <a:t>40 kiosks </a:t>
          </a:r>
          <a:r>
            <a:rPr lang="en-US" sz="1400" kern="1200" dirty="0">
              <a:solidFill>
                <a:schemeClr val="bg1"/>
              </a:solidFill>
            </a:rPr>
            <a:t>monthly</a:t>
          </a:r>
        </a:p>
      </dsp:txBody>
      <dsp:txXfrm>
        <a:off x="4387106" y="2815293"/>
        <a:ext cx="1976559" cy="2445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A3A0F-735C-403A-A245-5121B7D45337}">
      <dsp:nvSpPr>
        <dsp:cNvPr id="0" name=""/>
        <dsp:cNvSpPr/>
      </dsp:nvSpPr>
      <dsp:spPr>
        <a:xfrm>
          <a:off x="212146" y="142919"/>
          <a:ext cx="1335817" cy="13358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77B051-AA81-4520-B280-08AAF4472E84}">
      <dsp:nvSpPr>
        <dsp:cNvPr id="0" name=""/>
        <dsp:cNvSpPr/>
      </dsp:nvSpPr>
      <dsp:spPr>
        <a:xfrm>
          <a:off x="492668" y="423441"/>
          <a:ext cx="774774" cy="7747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1174E1D-83F0-4949-9E6D-6D9C7C47F2D0}">
      <dsp:nvSpPr>
        <dsp:cNvPr id="0" name=""/>
        <dsp:cNvSpPr/>
      </dsp:nvSpPr>
      <dsp:spPr>
        <a:xfrm>
          <a:off x="1834210" y="142919"/>
          <a:ext cx="3148712" cy="133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Bodoni MT" panose="02070603080606020203" pitchFamily="18" charset="77"/>
            </a:rPr>
            <a:t>Current pharmacies (brick and mortar businesses) have high startup and fixed costs</a:t>
          </a:r>
        </a:p>
      </dsp:txBody>
      <dsp:txXfrm>
        <a:off x="1834210" y="142919"/>
        <a:ext cx="3148712" cy="1335817"/>
      </dsp:txXfrm>
    </dsp:sp>
    <dsp:sp modelId="{945CFE2A-6AB7-4DE6-8EFC-5B3DA936A046}">
      <dsp:nvSpPr>
        <dsp:cNvPr id="0" name=""/>
        <dsp:cNvSpPr/>
      </dsp:nvSpPr>
      <dsp:spPr>
        <a:xfrm>
          <a:off x="5531562" y="142919"/>
          <a:ext cx="1335817" cy="13358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E0EDAD-21D6-4CB0-A6F1-28592B599F47}">
      <dsp:nvSpPr>
        <dsp:cNvPr id="0" name=""/>
        <dsp:cNvSpPr/>
      </dsp:nvSpPr>
      <dsp:spPr>
        <a:xfrm>
          <a:off x="5812084" y="423441"/>
          <a:ext cx="774774" cy="7747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9193638-3B0D-4F29-A0B1-2239D6551A33}">
      <dsp:nvSpPr>
        <dsp:cNvPr id="0" name=""/>
        <dsp:cNvSpPr/>
      </dsp:nvSpPr>
      <dsp:spPr>
        <a:xfrm>
          <a:off x="7153626" y="142919"/>
          <a:ext cx="3148712" cy="133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Bodoni MT" panose="02070603080606020203" pitchFamily="18" charset="77"/>
            </a:rPr>
            <a:t>Inconvenient to patients </a:t>
          </a:r>
        </a:p>
      </dsp:txBody>
      <dsp:txXfrm>
        <a:off x="7153626" y="142919"/>
        <a:ext cx="3148712" cy="1335817"/>
      </dsp:txXfrm>
    </dsp:sp>
    <dsp:sp modelId="{CDAC6BAF-EE7A-471D-B71F-E471F5B31F23}">
      <dsp:nvSpPr>
        <dsp:cNvPr id="0" name=""/>
        <dsp:cNvSpPr/>
      </dsp:nvSpPr>
      <dsp:spPr>
        <a:xfrm>
          <a:off x="212146" y="2084484"/>
          <a:ext cx="1335817" cy="13358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283CE9A-608A-4D15-A4FE-E0F9DE27CF93}">
      <dsp:nvSpPr>
        <dsp:cNvPr id="0" name=""/>
        <dsp:cNvSpPr/>
      </dsp:nvSpPr>
      <dsp:spPr>
        <a:xfrm>
          <a:off x="492668" y="2365006"/>
          <a:ext cx="774774" cy="7747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EBDBE9-62A3-4E32-87E1-7A314F389362}">
      <dsp:nvSpPr>
        <dsp:cNvPr id="0" name=""/>
        <dsp:cNvSpPr/>
      </dsp:nvSpPr>
      <dsp:spPr>
        <a:xfrm>
          <a:off x="1834210" y="2084484"/>
          <a:ext cx="3148712" cy="133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Bodoni MT" panose="02070603080606020203" pitchFamily="18" charset="77"/>
            </a:rPr>
            <a:t>Manual counting and manual verification that can result in significant errors </a:t>
          </a:r>
        </a:p>
      </dsp:txBody>
      <dsp:txXfrm>
        <a:off x="1834210" y="2084484"/>
        <a:ext cx="3148712" cy="1335817"/>
      </dsp:txXfrm>
    </dsp:sp>
    <dsp:sp modelId="{6B8E4731-2BA8-47E7-A413-9B1AB8D3A690}">
      <dsp:nvSpPr>
        <dsp:cNvPr id="0" name=""/>
        <dsp:cNvSpPr/>
      </dsp:nvSpPr>
      <dsp:spPr>
        <a:xfrm>
          <a:off x="5531562" y="2084484"/>
          <a:ext cx="1335817" cy="13358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D0B9FBC-8D45-4359-9EC9-2D12A34B7B15}">
      <dsp:nvSpPr>
        <dsp:cNvPr id="0" name=""/>
        <dsp:cNvSpPr/>
      </dsp:nvSpPr>
      <dsp:spPr>
        <a:xfrm>
          <a:off x="5812084" y="2365006"/>
          <a:ext cx="774774" cy="7747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072E2DB-0628-47E7-946F-4D25C3DB32CE}">
      <dsp:nvSpPr>
        <dsp:cNvPr id="0" name=""/>
        <dsp:cNvSpPr/>
      </dsp:nvSpPr>
      <dsp:spPr>
        <a:xfrm>
          <a:off x="7153626" y="2084484"/>
          <a:ext cx="3148712" cy="133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Bodoni MT" panose="02070603080606020203" pitchFamily="18" charset="77"/>
            </a:rPr>
            <a:t>Unnecessary</a:t>
          </a:r>
          <a:r>
            <a:rPr lang="en-US" sz="2100" kern="1200" baseline="0" dirty="0">
              <a:latin typeface="Bodoni MT" panose="02070603080606020203" pitchFamily="18" charset="77"/>
            </a:rPr>
            <a:t> waiting time by sick patients</a:t>
          </a:r>
          <a:endParaRPr lang="en-US" sz="2100" kern="1200" dirty="0">
            <a:latin typeface="Bodoni MT" panose="02070603080606020203" pitchFamily="18" charset="77"/>
          </a:endParaRPr>
        </a:p>
      </dsp:txBody>
      <dsp:txXfrm>
        <a:off x="7153626" y="2084484"/>
        <a:ext cx="3148712" cy="1335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C7204-271E-469B-8D2E-47F03090030D}">
      <dsp:nvSpPr>
        <dsp:cNvPr id="0" name=""/>
        <dsp:cNvSpPr/>
      </dsp:nvSpPr>
      <dsp:spPr>
        <a:xfrm>
          <a:off x="377737" y="1384427"/>
          <a:ext cx="615410" cy="615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3953A88-7721-49C4-A5A6-3E30207CE292}">
      <dsp:nvSpPr>
        <dsp:cNvPr id="0" name=""/>
        <dsp:cNvSpPr/>
      </dsp:nvSpPr>
      <dsp:spPr>
        <a:xfrm>
          <a:off x="1653" y="2373711"/>
          <a:ext cx="1367578" cy="150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bg1"/>
              </a:solidFill>
              <a:latin typeface="Bodoni MT" panose="02070603080606020203" pitchFamily="18" charset="77"/>
            </a:rPr>
            <a:t>Space: </a:t>
          </a:r>
          <a:r>
            <a:rPr lang="en-US" sz="1600" b="0" kern="1200" dirty="0">
              <a:solidFill>
                <a:schemeClr val="bg1"/>
              </a:solidFill>
              <a:latin typeface="Bodoni MT" panose="02070603080606020203" pitchFamily="18" charset="77"/>
            </a:rPr>
            <a:t>Total operational footprint is just 150-250 SF, as opposed to a modern pharmacy that may require 1,700 square feet</a:t>
          </a:r>
        </a:p>
      </dsp:txBody>
      <dsp:txXfrm>
        <a:off x="1653" y="2373711"/>
        <a:ext cx="1367578" cy="1502199"/>
      </dsp:txXfrm>
    </dsp:sp>
    <dsp:sp modelId="{A17B0928-00D7-4364-8E75-7B8E8BD75432}">
      <dsp:nvSpPr>
        <dsp:cNvPr id="0" name=""/>
        <dsp:cNvSpPr/>
      </dsp:nvSpPr>
      <dsp:spPr>
        <a:xfrm>
          <a:off x="1984641" y="1384427"/>
          <a:ext cx="615410" cy="615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BA67A4-822C-4BA5-8BF9-A4F49FEA3AA3}">
      <dsp:nvSpPr>
        <dsp:cNvPr id="0" name=""/>
        <dsp:cNvSpPr/>
      </dsp:nvSpPr>
      <dsp:spPr>
        <a:xfrm>
          <a:off x="1608557" y="2373711"/>
          <a:ext cx="1367578" cy="150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bg1"/>
              </a:solidFill>
              <a:latin typeface="Bodoni MT" panose="02070603080606020203" pitchFamily="18" charset="77"/>
            </a:rPr>
            <a:t>Location: </a:t>
          </a:r>
          <a:r>
            <a:rPr lang="en-US" sz="1600" b="0" kern="1200" dirty="0">
              <a:solidFill>
                <a:schemeClr val="bg1"/>
              </a:solidFill>
              <a:latin typeface="Bodoni MT" panose="02070603080606020203" pitchFamily="18" charset="77"/>
            </a:rPr>
            <a:t>Smart PharmAssist™ Kiosks are located at the point of care and retail locations</a:t>
          </a:r>
        </a:p>
      </dsp:txBody>
      <dsp:txXfrm>
        <a:off x="1608557" y="2373711"/>
        <a:ext cx="1367578" cy="1502199"/>
      </dsp:txXfrm>
    </dsp:sp>
    <dsp:sp modelId="{A6BF439F-3D5A-426A-9E30-7FF8FA1E49FE}">
      <dsp:nvSpPr>
        <dsp:cNvPr id="0" name=""/>
        <dsp:cNvSpPr/>
      </dsp:nvSpPr>
      <dsp:spPr>
        <a:xfrm>
          <a:off x="3591545" y="1384427"/>
          <a:ext cx="615410" cy="6154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ADF6BE-7B69-4D9F-AACF-CEA81C58AF16}">
      <dsp:nvSpPr>
        <dsp:cNvPr id="0" name=""/>
        <dsp:cNvSpPr/>
      </dsp:nvSpPr>
      <dsp:spPr>
        <a:xfrm>
          <a:off x="3215461" y="2373711"/>
          <a:ext cx="1367578" cy="150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bg1"/>
              </a:solidFill>
              <a:latin typeface="Bodoni MT" panose="02070603080606020203" pitchFamily="18" charset="77"/>
            </a:rPr>
            <a:t>No Long Waits: </a:t>
          </a:r>
          <a:r>
            <a:rPr lang="en-US" sz="1600" b="0" kern="1200" dirty="0">
              <a:solidFill>
                <a:schemeClr val="bg1"/>
              </a:solidFill>
              <a:latin typeface="Bodoni MT" panose="02070603080606020203" pitchFamily="18" charset="77"/>
            </a:rPr>
            <a:t>No long waits with medications dispensed in one minute or less</a:t>
          </a:r>
        </a:p>
      </dsp:txBody>
      <dsp:txXfrm>
        <a:off x="3215461" y="2373711"/>
        <a:ext cx="1367578" cy="1502199"/>
      </dsp:txXfrm>
    </dsp:sp>
    <dsp:sp modelId="{3708343B-C5C5-41AB-B1E2-589811B48923}">
      <dsp:nvSpPr>
        <dsp:cNvPr id="0" name=""/>
        <dsp:cNvSpPr/>
      </dsp:nvSpPr>
      <dsp:spPr>
        <a:xfrm>
          <a:off x="5198450" y="1384427"/>
          <a:ext cx="615410" cy="6154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4C169C-72EC-422B-B5DF-7739BB8AADCA}">
      <dsp:nvSpPr>
        <dsp:cNvPr id="0" name=""/>
        <dsp:cNvSpPr/>
      </dsp:nvSpPr>
      <dsp:spPr>
        <a:xfrm>
          <a:off x="4822366" y="2373711"/>
          <a:ext cx="1367578" cy="150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bg1"/>
              </a:solidFill>
              <a:latin typeface="Bodoni MT" panose="02070603080606020203" pitchFamily="18" charset="77"/>
            </a:rPr>
            <a:t>Accuracy: </a:t>
          </a:r>
          <a:r>
            <a:rPr lang="en-US" sz="1600" b="0" kern="1200" dirty="0">
              <a:solidFill>
                <a:schemeClr val="bg1"/>
              </a:solidFill>
              <a:latin typeface="Bodoni MT" panose="02070603080606020203" pitchFamily="18" charset="77"/>
            </a:rPr>
            <a:t>Management confirms that the product has a proven 99.8% accuracy rate </a:t>
          </a:r>
          <a:r>
            <a:rPr lang="en-US" sz="1200" b="0" kern="1200" dirty="0">
              <a:solidFill>
                <a:schemeClr val="bg1"/>
              </a:solidFill>
              <a:latin typeface="Bodoni MT" panose="02070603080606020203" pitchFamily="18" charset="77"/>
            </a:rPr>
            <a:t>(compared to 98.5% in a community setting according to BMJ Open Quality 2018 report)</a:t>
          </a:r>
        </a:p>
      </dsp:txBody>
      <dsp:txXfrm>
        <a:off x="4822366" y="2373711"/>
        <a:ext cx="1367578" cy="1502199"/>
      </dsp:txXfrm>
    </dsp:sp>
    <dsp:sp modelId="{BC5F3C1E-8020-495C-9E22-790696A741D3}">
      <dsp:nvSpPr>
        <dsp:cNvPr id="0" name=""/>
        <dsp:cNvSpPr/>
      </dsp:nvSpPr>
      <dsp:spPr>
        <a:xfrm>
          <a:off x="6805354" y="1384427"/>
          <a:ext cx="615410" cy="6154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BB3222-014F-4D68-95F2-BB7E7E0E9665}">
      <dsp:nvSpPr>
        <dsp:cNvPr id="0" name=""/>
        <dsp:cNvSpPr/>
      </dsp:nvSpPr>
      <dsp:spPr>
        <a:xfrm>
          <a:off x="6429270" y="2373711"/>
          <a:ext cx="1367578" cy="150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solidFill>
                <a:schemeClr val="bg1"/>
              </a:solidFill>
              <a:latin typeface="Bodoni MT" panose="02070603080606020203" pitchFamily="18" charset="77"/>
            </a:rPr>
            <a:t>Automated Pharmacy</a:t>
          </a:r>
          <a:r>
            <a:rPr lang="en-US" sz="1600" b="0" kern="1200" dirty="0">
              <a:solidFill>
                <a:schemeClr val="bg1"/>
              </a:solidFill>
              <a:latin typeface="Bodoni MT" panose="02070603080606020203" pitchFamily="18" charset="77"/>
            </a:rPr>
            <a:t>: provides more time for Counseling</a:t>
          </a:r>
        </a:p>
      </dsp:txBody>
      <dsp:txXfrm>
        <a:off x="6429270" y="2373711"/>
        <a:ext cx="1367578" cy="1502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051C6-9D0F-E047-A436-F7A72C96FE9C}">
      <dsp:nvSpPr>
        <dsp:cNvPr id="0" name=""/>
        <dsp:cNvSpPr/>
      </dsp:nvSpPr>
      <dsp:spPr>
        <a:xfrm>
          <a:off x="0" y="0"/>
          <a:ext cx="3674207" cy="4351338"/>
        </a:xfrm>
        <a:prstGeom prst="rect">
          <a:avLst/>
        </a:prstGeom>
        <a:gradFill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9525" cap="flat" cmpd="sng" algn="ctr">
          <a:solidFill>
            <a:schemeClr val="accent6">
              <a:shade val="80000"/>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362930" tIns="0" rIns="362930" bIns="330200" numCol="1" spcCol="1270" anchor="t" anchorCtr="0">
          <a:noAutofit/>
        </a:bodyPr>
        <a:lstStyle/>
        <a:p>
          <a:pPr marL="0" lvl="0" indent="0" algn="l" defTabSz="889000">
            <a:lnSpc>
              <a:spcPct val="90000"/>
            </a:lnSpc>
            <a:spcBef>
              <a:spcPct val="0"/>
            </a:spcBef>
            <a:spcAft>
              <a:spcPts val="600"/>
            </a:spcAft>
            <a:buNone/>
          </a:pPr>
          <a:r>
            <a:rPr lang="en-US" sz="2000" b="1" kern="1200" dirty="0">
              <a:solidFill>
                <a:schemeClr val="bg1"/>
              </a:solidFill>
              <a:latin typeface="Bodoni MT" panose="02070603080606020203" pitchFamily="18" charset="77"/>
            </a:rPr>
            <a:t>Demand: </a:t>
          </a:r>
        </a:p>
        <a:p>
          <a:pPr marL="0" lvl="0" indent="0" algn="l" defTabSz="889000">
            <a:lnSpc>
              <a:spcPct val="90000"/>
            </a:lnSpc>
            <a:spcBef>
              <a:spcPct val="0"/>
            </a:spcBef>
            <a:spcAft>
              <a:spcPct val="35000"/>
            </a:spcAft>
            <a:buNone/>
          </a:pPr>
          <a:r>
            <a:rPr lang="en-US" sz="1800" kern="1200" dirty="0">
              <a:solidFill>
                <a:schemeClr val="bg1"/>
              </a:solidFill>
              <a:latin typeface="Bodoni MT" panose="02070603080606020203" pitchFamily="18" charset="77"/>
            </a:rPr>
            <a:t>The pharmacy market is expected to grow at a CAGR of 6.3% to $861 billion by 2028</a:t>
          </a:r>
        </a:p>
      </dsp:txBody>
      <dsp:txXfrm>
        <a:off x="0" y="1740535"/>
        <a:ext cx="3674207" cy="2610802"/>
      </dsp:txXfrm>
    </dsp:sp>
    <dsp:sp modelId="{62702526-C354-EE48-ACBD-B16BCFA053FF}">
      <dsp:nvSpPr>
        <dsp:cNvPr id="0" name=""/>
        <dsp:cNvSpPr/>
      </dsp:nvSpPr>
      <dsp:spPr>
        <a:xfrm>
          <a:off x="907" y="0"/>
          <a:ext cx="3674207" cy="1740535"/>
        </a:xfrm>
        <a:prstGeom prst="rect">
          <a:avLst/>
        </a:prstGeom>
        <a:noFill/>
        <a:ln w="9525" cap="flat" cmpd="sng" algn="ctr">
          <a:noFill/>
          <a:prstDash val="solid"/>
        </a:ln>
        <a:effectLst/>
        <a:sp3d/>
      </dsp:spPr>
      <dsp:style>
        <a:lnRef idx="1">
          <a:scrgbClr r="0" g="0" b="0"/>
        </a:lnRef>
        <a:fillRef idx="3">
          <a:scrgbClr r="0" g="0" b="0"/>
        </a:fillRef>
        <a:effectRef idx="3">
          <a:scrgbClr r="0" g="0" b="0"/>
        </a:effectRef>
        <a:fontRef idx="minor">
          <a:schemeClr val="lt1"/>
        </a:fontRef>
      </dsp:style>
      <dsp:txBody>
        <a:bodyPr spcFirstLastPara="0" vert="horz" wrap="square" lIns="362930" tIns="165100" rIns="362930" bIns="165100" numCol="1" spcCol="1270" anchor="ctr" anchorCtr="0">
          <a:noAutofit/>
        </a:bodyPr>
        <a:lstStyle/>
        <a:p>
          <a:pPr marL="0" lvl="0" indent="0" algn="l" defTabSz="2933700">
            <a:lnSpc>
              <a:spcPct val="90000"/>
            </a:lnSpc>
            <a:spcBef>
              <a:spcPct val="0"/>
            </a:spcBef>
            <a:spcAft>
              <a:spcPct val="35000"/>
            </a:spcAft>
            <a:buNone/>
          </a:pPr>
          <a:r>
            <a:rPr lang="en-US" sz="6600" kern="1200" dirty="0"/>
            <a:t>1</a:t>
          </a:r>
        </a:p>
      </dsp:txBody>
      <dsp:txXfrm>
        <a:off x="907" y="0"/>
        <a:ext cx="3674207" cy="1740535"/>
      </dsp:txXfrm>
    </dsp:sp>
    <dsp:sp modelId="{79D3BBC4-D696-934D-9EC8-AD938A9774CA}">
      <dsp:nvSpPr>
        <dsp:cNvPr id="0" name=""/>
        <dsp:cNvSpPr/>
      </dsp:nvSpPr>
      <dsp:spPr>
        <a:xfrm>
          <a:off x="3969051" y="0"/>
          <a:ext cx="3674207" cy="435133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6">
              <a:shade val="80000"/>
              <a:hueOff val="3495"/>
              <a:satOff val="1680"/>
              <a:lumOff val="9517"/>
              <a:alphaOff val="0"/>
            </a:schemeClr>
          </a:solid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362930" tIns="0" rIns="362930" bIns="330200" numCol="1" spcCol="1270" anchor="t" anchorCtr="0">
          <a:noAutofit/>
        </a:bodyPr>
        <a:lstStyle/>
        <a:p>
          <a:pPr marL="0" lvl="0" indent="0" algn="l" defTabSz="889000">
            <a:lnSpc>
              <a:spcPct val="90000"/>
            </a:lnSpc>
            <a:spcBef>
              <a:spcPct val="0"/>
            </a:spcBef>
            <a:spcAft>
              <a:spcPts val="600"/>
            </a:spcAft>
            <a:buNone/>
          </a:pPr>
          <a:r>
            <a:rPr lang="en-US" sz="2000" b="1" kern="1200" dirty="0">
              <a:solidFill>
                <a:schemeClr val="bg1"/>
              </a:solidFill>
              <a:latin typeface="Bodoni MT" panose="02070603080606020203" pitchFamily="18" charset="77"/>
            </a:rPr>
            <a:t>Motivated Operators: </a:t>
          </a:r>
        </a:p>
        <a:p>
          <a:pPr marL="0" lvl="0" indent="0" algn="l" defTabSz="889000">
            <a:lnSpc>
              <a:spcPct val="90000"/>
            </a:lnSpc>
            <a:spcBef>
              <a:spcPct val="0"/>
            </a:spcBef>
            <a:spcAft>
              <a:spcPct val="35000"/>
            </a:spcAft>
            <a:buNone/>
          </a:pPr>
          <a:r>
            <a:rPr lang="en-US" sz="1800" kern="1200" dirty="0">
              <a:solidFill>
                <a:schemeClr val="bg1"/>
              </a:solidFill>
              <a:latin typeface="Bodoni MT" panose="02070603080606020203" pitchFamily="18" charset="77"/>
            </a:rPr>
            <a:t>Additional revenue streams to physicians and retailers </a:t>
          </a:r>
        </a:p>
      </dsp:txBody>
      <dsp:txXfrm>
        <a:off x="3969051" y="1740535"/>
        <a:ext cx="3674207" cy="2610802"/>
      </dsp:txXfrm>
    </dsp:sp>
    <dsp:sp modelId="{105AF21B-5C00-FB4A-A019-9A769A596E1C}">
      <dsp:nvSpPr>
        <dsp:cNvPr id="0" name=""/>
        <dsp:cNvSpPr/>
      </dsp:nvSpPr>
      <dsp:spPr>
        <a:xfrm>
          <a:off x="3969051" y="0"/>
          <a:ext cx="3674207" cy="1740535"/>
        </a:xfrm>
        <a:prstGeom prst="rect">
          <a:avLst/>
        </a:prstGeom>
        <a:noFill/>
        <a:ln w="9525" cap="flat" cmpd="sng" algn="ctr">
          <a:noFill/>
          <a:prstDash val="solid"/>
        </a:ln>
        <a:effectLst/>
        <a:sp3d/>
      </dsp:spPr>
      <dsp:style>
        <a:lnRef idx="1">
          <a:scrgbClr r="0" g="0" b="0"/>
        </a:lnRef>
        <a:fillRef idx="3">
          <a:scrgbClr r="0" g="0" b="0"/>
        </a:fillRef>
        <a:effectRef idx="3">
          <a:scrgbClr r="0" g="0" b="0"/>
        </a:effectRef>
        <a:fontRef idx="minor">
          <a:schemeClr val="lt1"/>
        </a:fontRef>
      </dsp:style>
      <dsp:txBody>
        <a:bodyPr spcFirstLastPara="0" vert="horz" wrap="square" lIns="362930" tIns="165100" rIns="362930" bIns="165100" numCol="1" spcCol="1270" anchor="ctr" anchorCtr="0">
          <a:noAutofit/>
        </a:bodyPr>
        <a:lstStyle/>
        <a:p>
          <a:pPr marL="0" lvl="0" indent="0" algn="l" defTabSz="2933700">
            <a:lnSpc>
              <a:spcPct val="90000"/>
            </a:lnSpc>
            <a:spcBef>
              <a:spcPct val="0"/>
            </a:spcBef>
            <a:spcAft>
              <a:spcPct val="35000"/>
            </a:spcAft>
            <a:buNone/>
          </a:pPr>
          <a:r>
            <a:rPr lang="en-US" sz="6600" kern="1200" dirty="0"/>
            <a:t>2</a:t>
          </a:r>
        </a:p>
      </dsp:txBody>
      <dsp:txXfrm>
        <a:off x="3969051" y="0"/>
        <a:ext cx="3674207" cy="1740535"/>
      </dsp:txXfrm>
    </dsp:sp>
    <dsp:sp modelId="{C4522663-F8D5-494A-A32E-6207248D6956}">
      <dsp:nvSpPr>
        <dsp:cNvPr id="0" name=""/>
        <dsp:cNvSpPr/>
      </dsp:nvSpPr>
      <dsp:spPr>
        <a:xfrm>
          <a:off x="7937195" y="0"/>
          <a:ext cx="3674207" cy="4351338"/>
        </a:xfrm>
        <a:prstGeom prst="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6">
              <a:shade val="80000"/>
              <a:hueOff val="6989"/>
              <a:satOff val="3359"/>
              <a:lumOff val="19033"/>
              <a:alphaOff val="0"/>
            </a:schemeClr>
          </a:solid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362930" tIns="0" rIns="362930" bIns="330200" numCol="1" spcCol="1270" anchor="t" anchorCtr="0">
          <a:noAutofit/>
        </a:bodyPr>
        <a:lstStyle/>
        <a:p>
          <a:pPr marL="0" lvl="0" indent="0" algn="l" defTabSz="889000">
            <a:lnSpc>
              <a:spcPct val="90000"/>
            </a:lnSpc>
            <a:spcBef>
              <a:spcPts val="600"/>
            </a:spcBef>
            <a:spcAft>
              <a:spcPts val="600"/>
            </a:spcAft>
            <a:buNone/>
          </a:pPr>
          <a:r>
            <a:rPr lang="en-US" sz="2000" b="1" kern="1200" dirty="0">
              <a:solidFill>
                <a:schemeClr val="bg1"/>
              </a:solidFill>
              <a:latin typeface="Bodoni MT" panose="02070603080606020203" pitchFamily="18" charset="77"/>
            </a:rPr>
            <a:t>Way to Attract and Retain Patients</a:t>
          </a:r>
        </a:p>
        <a:p>
          <a:pPr marL="0" lvl="0" indent="0" algn="l" defTabSz="889000">
            <a:lnSpc>
              <a:spcPct val="90000"/>
            </a:lnSpc>
            <a:spcBef>
              <a:spcPts val="600"/>
            </a:spcBef>
            <a:spcAft>
              <a:spcPts val="600"/>
            </a:spcAft>
            <a:buNone/>
          </a:pPr>
          <a:r>
            <a:rPr lang="en-US" sz="1800" kern="1200" dirty="0">
              <a:solidFill>
                <a:schemeClr val="bg1"/>
              </a:solidFill>
              <a:latin typeface="Bodoni MT" panose="02070603080606020203" pitchFamily="18" charset="77"/>
            </a:rPr>
            <a:t>In the age of consumer driven healthcare, provides a competitive edge for operators to attract and retain custo</a:t>
          </a:r>
          <a:r>
            <a:rPr lang="en-US" sz="2000" kern="1200" dirty="0">
              <a:solidFill>
                <a:schemeClr val="bg1"/>
              </a:solidFill>
              <a:latin typeface="Bodoni MT" panose="02070603080606020203" pitchFamily="18" charset="77"/>
            </a:rPr>
            <a:t>mers</a:t>
          </a:r>
        </a:p>
      </dsp:txBody>
      <dsp:txXfrm>
        <a:off x="7937195" y="1740535"/>
        <a:ext cx="3674207" cy="2610802"/>
      </dsp:txXfrm>
    </dsp:sp>
    <dsp:sp modelId="{3BE2DC9F-6069-B94D-AD2C-D7E705CF4698}">
      <dsp:nvSpPr>
        <dsp:cNvPr id="0" name=""/>
        <dsp:cNvSpPr/>
      </dsp:nvSpPr>
      <dsp:spPr>
        <a:xfrm>
          <a:off x="7937195" y="0"/>
          <a:ext cx="3674207" cy="1740535"/>
        </a:xfrm>
        <a:prstGeom prst="rect">
          <a:avLst/>
        </a:prstGeom>
        <a:noFill/>
        <a:ln w="9525" cap="flat" cmpd="sng" algn="ctr">
          <a:noFill/>
          <a:prstDash val="solid"/>
        </a:ln>
        <a:effectLst/>
        <a:sp3d/>
      </dsp:spPr>
      <dsp:style>
        <a:lnRef idx="1">
          <a:scrgbClr r="0" g="0" b="0"/>
        </a:lnRef>
        <a:fillRef idx="3">
          <a:scrgbClr r="0" g="0" b="0"/>
        </a:fillRef>
        <a:effectRef idx="3">
          <a:scrgbClr r="0" g="0" b="0"/>
        </a:effectRef>
        <a:fontRef idx="minor">
          <a:schemeClr val="lt1"/>
        </a:fontRef>
      </dsp:style>
      <dsp:txBody>
        <a:bodyPr spcFirstLastPara="0" vert="horz" wrap="square" lIns="362930" tIns="165100" rIns="362930" bIns="165100" numCol="1" spcCol="1270" anchor="ctr" anchorCtr="0">
          <a:noAutofit/>
        </a:bodyPr>
        <a:lstStyle/>
        <a:p>
          <a:pPr marL="0" lvl="0" indent="0" algn="l" defTabSz="2933700">
            <a:lnSpc>
              <a:spcPct val="90000"/>
            </a:lnSpc>
            <a:spcBef>
              <a:spcPct val="0"/>
            </a:spcBef>
            <a:spcAft>
              <a:spcPct val="35000"/>
            </a:spcAft>
            <a:buNone/>
          </a:pPr>
          <a:r>
            <a:rPr lang="en-US" sz="6600" kern="1200" dirty="0"/>
            <a:t>3</a:t>
          </a:r>
        </a:p>
      </dsp:txBody>
      <dsp:txXfrm>
        <a:off x="7937195" y="0"/>
        <a:ext cx="3674207" cy="17405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B9E59-0AA0-E34F-A2A1-B02517851915}">
      <dsp:nvSpPr>
        <dsp:cNvPr id="0" name=""/>
        <dsp:cNvSpPr/>
      </dsp:nvSpPr>
      <dsp:spPr>
        <a:xfrm>
          <a:off x="0" y="135408"/>
          <a:ext cx="6269197" cy="37615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96" tIns="322456" rIns="307196" bIns="322456" numCol="1" spcCol="1270" anchor="t"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latin typeface="Bodoni MT" panose="02070603080606020203" pitchFamily="18" charset="77"/>
            </a:rPr>
            <a:t>Management confirms:</a:t>
          </a:r>
          <a:endParaRPr lang="en-US" sz="2300" kern="1200" dirty="0">
            <a:solidFill>
              <a:schemeClr val="bg1"/>
            </a:solidFill>
            <a:latin typeface="Bodoni MT" panose="02070603080606020203" pitchFamily="18" charset="77"/>
          </a:endParaRPr>
        </a:p>
        <a:p>
          <a:pPr marL="171450" lvl="1" indent="-171450" algn="l" defTabSz="800100">
            <a:lnSpc>
              <a:spcPct val="90000"/>
            </a:lnSpc>
            <a:spcBef>
              <a:spcPct val="0"/>
            </a:spcBef>
            <a:spcAft>
              <a:spcPct val="15000"/>
            </a:spcAft>
            <a:buChar char="•"/>
          </a:pPr>
          <a:r>
            <a:rPr lang="en-US" sz="1800" kern="1200" dirty="0">
              <a:solidFill>
                <a:schemeClr val="bg1"/>
              </a:solidFill>
              <a:latin typeface="Bodoni MT" panose="02070603080606020203" pitchFamily="18" charset="77"/>
            </a:rPr>
            <a:t>The Smart PharmAssist™ Kiosk has multiple security cameras to monitor all activities </a:t>
          </a:r>
        </a:p>
        <a:p>
          <a:pPr marL="171450" lvl="1" indent="-171450" algn="l" defTabSz="800100">
            <a:lnSpc>
              <a:spcPct val="90000"/>
            </a:lnSpc>
            <a:spcBef>
              <a:spcPct val="0"/>
            </a:spcBef>
            <a:spcAft>
              <a:spcPct val="15000"/>
            </a:spcAft>
            <a:buChar char="•"/>
          </a:pPr>
          <a:r>
            <a:rPr lang="en-US" sz="1800" kern="1200" dirty="0">
              <a:solidFill>
                <a:schemeClr val="bg1"/>
              </a:solidFill>
              <a:latin typeface="Bodoni MT" panose="02070603080606020203" pitchFamily="18" charset="77"/>
            </a:rPr>
            <a:t>The cameras record all medication fillings by the robotic arm</a:t>
          </a:r>
        </a:p>
        <a:p>
          <a:pPr marL="171450" lvl="1" indent="-171450" algn="l" defTabSz="800100">
            <a:lnSpc>
              <a:spcPct val="90000"/>
            </a:lnSpc>
            <a:spcBef>
              <a:spcPct val="0"/>
            </a:spcBef>
            <a:spcAft>
              <a:spcPct val="15000"/>
            </a:spcAft>
            <a:buChar char="•"/>
          </a:pPr>
          <a:r>
            <a:rPr lang="en-US" sz="1800" kern="1200" dirty="0">
              <a:solidFill>
                <a:schemeClr val="bg1"/>
              </a:solidFill>
              <a:latin typeface="Bodoni MT" panose="02070603080606020203" pitchFamily="18" charset="77"/>
            </a:rPr>
            <a:t>Recording of all employee access to medication cartridges </a:t>
          </a:r>
        </a:p>
        <a:p>
          <a:pPr marL="171450" lvl="1" indent="-171450" algn="l" defTabSz="800100">
            <a:lnSpc>
              <a:spcPct val="90000"/>
            </a:lnSpc>
            <a:spcBef>
              <a:spcPct val="0"/>
            </a:spcBef>
            <a:spcAft>
              <a:spcPct val="15000"/>
            </a:spcAft>
            <a:buChar char="•"/>
          </a:pPr>
          <a:r>
            <a:rPr lang="en-US" sz="1800" kern="1200" dirty="0">
              <a:solidFill>
                <a:schemeClr val="bg1"/>
              </a:solidFill>
              <a:latin typeface="Bodoni MT" panose="02070603080606020203" pitchFamily="18" charset="77"/>
            </a:rPr>
            <a:t>Dual verification of medication </a:t>
          </a:r>
        </a:p>
        <a:p>
          <a:pPr marL="171450" lvl="1" indent="-171450" algn="l" defTabSz="800100">
            <a:lnSpc>
              <a:spcPct val="90000"/>
            </a:lnSpc>
            <a:spcBef>
              <a:spcPct val="0"/>
            </a:spcBef>
            <a:spcAft>
              <a:spcPct val="15000"/>
            </a:spcAft>
            <a:buChar char="•"/>
          </a:pPr>
          <a:r>
            <a:rPr lang="en-US" sz="1800" kern="1200" dirty="0">
              <a:solidFill>
                <a:schemeClr val="bg1"/>
              </a:solidFill>
              <a:latin typeface="Bodoni MT" panose="02070603080606020203" pitchFamily="18" charset="77"/>
            </a:rPr>
            <a:t>Software can identify each tablet by color, shape, size and markings which allows faster Pharmacist verification leaving more time for counseling </a:t>
          </a:r>
        </a:p>
      </dsp:txBody>
      <dsp:txXfrm>
        <a:off x="0" y="135408"/>
        <a:ext cx="6269197" cy="3761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76359-05FF-C040-879E-D34C1CFC6C6A}">
      <dsp:nvSpPr>
        <dsp:cNvPr id="0" name=""/>
        <dsp:cNvSpPr/>
      </dsp:nvSpPr>
      <dsp:spPr>
        <a:xfrm>
          <a:off x="0" y="101971"/>
          <a:ext cx="5767828" cy="98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Bodoni MT" panose="02070603080606020203" pitchFamily="18" charset="77"/>
            </a:rPr>
            <a:t>More Pharmacies at a Lower Cost</a:t>
          </a:r>
          <a:r>
            <a:rPr lang="en-US" sz="1400" kern="1200" dirty="0">
              <a:solidFill>
                <a:schemeClr val="bg1"/>
              </a:solidFill>
              <a:latin typeface="Bodoni MT" panose="02070603080606020203" pitchFamily="18" charset="77"/>
            </a:rPr>
            <a:t>: Install up to seven micro pharmacies for each parent pharmacy. Management confirms that micro pharmacies can be opened for about 30% to 40% of the cost and has lower operating cost compared to a parent pharmacy </a:t>
          </a:r>
        </a:p>
      </dsp:txBody>
      <dsp:txXfrm>
        <a:off x="47976" y="149947"/>
        <a:ext cx="5671876" cy="886848"/>
      </dsp:txXfrm>
    </dsp:sp>
    <dsp:sp modelId="{A2B76D9D-8135-2A4C-8F05-4664AEF0FFEC}">
      <dsp:nvSpPr>
        <dsp:cNvPr id="0" name=""/>
        <dsp:cNvSpPr/>
      </dsp:nvSpPr>
      <dsp:spPr>
        <a:xfrm>
          <a:off x="0" y="1125091"/>
          <a:ext cx="5767828" cy="98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Bodoni MT" panose="02070603080606020203" pitchFamily="18" charset="77"/>
            </a:rPr>
            <a:t>Short-Term Growth: </a:t>
          </a:r>
          <a:r>
            <a:rPr lang="en-US" sz="1400" kern="1200" dirty="0">
              <a:solidFill>
                <a:schemeClr val="bg1"/>
              </a:solidFill>
              <a:latin typeface="Bodoni MT" panose="02070603080606020203" pitchFamily="18" charset="77"/>
            </a:rPr>
            <a:t>Implement 2 parent pharmacies and 16 micro pharmacies within the first two years. Company is expected to be cash positive by month 23 of operations </a:t>
          </a:r>
        </a:p>
      </dsp:txBody>
      <dsp:txXfrm>
        <a:off x="47976" y="1173067"/>
        <a:ext cx="5671876" cy="886848"/>
      </dsp:txXfrm>
    </dsp:sp>
    <dsp:sp modelId="{3EA469A9-F764-4C42-BCCF-B8C6BD7BC1ED}">
      <dsp:nvSpPr>
        <dsp:cNvPr id="0" name=""/>
        <dsp:cNvSpPr/>
      </dsp:nvSpPr>
      <dsp:spPr>
        <a:xfrm>
          <a:off x="0" y="2148211"/>
          <a:ext cx="5767828" cy="98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Bodoni MT" panose="02070603080606020203" pitchFamily="18" charset="77"/>
            </a:rPr>
            <a:t>Long-Term Growth: </a:t>
          </a:r>
          <a:r>
            <a:rPr lang="en-US" sz="1400" b="0" kern="1200" dirty="0">
              <a:solidFill>
                <a:schemeClr val="bg1"/>
              </a:solidFill>
              <a:latin typeface="Bodoni MT" panose="02070603080606020203" pitchFamily="18" charset="77"/>
            </a:rPr>
            <a:t>Ramp up to 1,000 locations, domestically and internationally with the ability to customize compounds as prescribed by physicians</a:t>
          </a:r>
        </a:p>
      </dsp:txBody>
      <dsp:txXfrm>
        <a:off x="47976" y="2196187"/>
        <a:ext cx="5671876" cy="886848"/>
      </dsp:txXfrm>
    </dsp:sp>
    <dsp:sp modelId="{E0172372-D8C6-6D4C-AAD4-1ECDC5BC6107}">
      <dsp:nvSpPr>
        <dsp:cNvPr id="0" name=""/>
        <dsp:cNvSpPr/>
      </dsp:nvSpPr>
      <dsp:spPr>
        <a:xfrm>
          <a:off x="0" y="3171331"/>
          <a:ext cx="5767828" cy="98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Bodoni MT" panose="02070603080606020203" pitchFamily="18" charset="77"/>
            </a:rPr>
            <a:t>E-commerce:</a:t>
          </a:r>
          <a:r>
            <a:rPr lang="en-US" sz="1400" kern="1200" dirty="0">
              <a:solidFill>
                <a:schemeClr val="bg1"/>
              </a:solidFill>
              <a:latin typeface="Bodoni MT" panose="02070603080606020203" pitchFamily="18" charset="77"/>
            </a:rPr>
            <a:t> Establish a website to sell minor related durable goods and over the counter medicines to increase revenues and increase customer base </a:t>
          </a:r>
        </a:p>
      </dsp:txBody>
      <dsp:txXfrm>
        <a:off x="47976" y="3219307"/>
        <a:ext cx="5671876" cy="886848"/>
      </dsp:txXfrm>
    </dsp:sp>
    <dsp:sp modelId="{4F95BDC8-E241-8D4A-BB2F-8A480152CE9E}">
      <dsp:nvSpPr>
        <dsp:cNvPr id="0" name=""/>
        <dsp:cNvSpPr/>
      </dsp:nvSpPr>
      <dsp:spPr>
        <a:xfrm>
          <a:off x="0" y="4194451"/>
          <a:ext cx="5767828" cy="98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Bodoni MT" panose="02070603080606020203" pitchFamily="18" charset="77"/>
            </a:rPr>
            <a:t>Virtual Consulting:</a:t>
          </a:r>
          <a:r>
            <a:rPr lang="en-US" sz="1400" kern="1200" dirty="0">
              <a:solidFill>
                <a:schemeClr val="bg1"/>
              </a:solidFill>
              <a:latin typeface="Bodoni MT" panose="02070603080606020203" pitchFamily="18" charset="77"/>
            </a:rPr>
            <a:t> Develop a virtual counseling center to augment the planned new mobile application</a:t>
          </a:r>
        </a:p>
      </dsp:txBody>
      <dsp:txXfrm>
        <a:off x="47976" y="4242427"/>
        <a:ext cx="5671876" cy="8868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5D803-A26B-A54B-9612-1B17BB6AB37A}">
      <dsp:nvSpPr>
        <dsp:cNvPr id="0" name=""/>
        <dsp:cNvSpPr/>
      </dsp:nvSpPr>
      <dsp:spPr>
        <a:xfrm>
          <a:off x="0" y="478"/>
          <a:ext cx="6189290" cy="0"/>
        </a:xfrm>
        <a:prstGeom prst="line">
          <a:avLst/>
        </a:prstGeom>
        <a:gradFill rotWithShape="0">
          <a:gsLst>
            <a:gs pos="0">
              <a:schemeClr val="accent1">
                <a:hueOff val="0"/>
                <a:satOff val="0"/>
                <a:lumOff val="0"/>
                <a:alphaOff val="0"/>
                <a:tint val="48000"/>
                <a:alpha val="88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E61A14B-31C9-4A49-9B0C-E99F02B20725}">
      <dsp:nvSpPr>
        <dsp:cNvPr id="0" name=""/>
        <dsp:cNvSpPr/>
      </dsp:nvSpPr>
      <dsp:spPr>
        <a:xfrm>
          <a:off x="0" y="478"/>
          <a:ext cx="6189290" cy="78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Bodoni MT" panose="02070603080606020203" pitchFamily="18" charset="77"/>
            </a:rPr>
            <a:t>Deliver prescriptions with a higher level of accuracy compared to the rate of errors at traditional pharmacies </a:t>
          </a:r>
        </a:p>
      </dsp:txBody>
      <dsp:txXfrm>
        <a:off x="0" y="478"/>
        <a:ext cx="6189290" cy="783834"/>
      </dsp:txXfrm>
    </dsp:sp>
    <dsp:sp modelId="{F017AC62-AD9D-8A43-B6E9-175B8A10A59A}">
      <dsp:nvSpPr>
        <dsp:cNvPr id="0" name=""/>
        <dsp:cNvSpPr/>
      </dsp:nvSpPr>
      <dsp:spPr>
        <a:xfrm>
          <a:off x="0" y="784313"/>
          <a:ext cx="6189290" cy="0"/>
        </a:xfrm>
        <a:prstGeom prst="line">
          <a:avLst/>
        </a:prstGeom>
        <a:gradFill rotWithShape="0">
          <a:gsLst>
            <a:gs pos="0">
              <a:schemeClr val="accent1">
                <a:hueOff val="0"/>
                <a:satOff val="0"/>
                <a:lumOff val="0"/>
                <a:alphaOff val="0"/>
                <a:tint val="48000"/>
                <a:alpha val="88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56F4DE6-6EAB-E44A-867A-0E8D0FD43BD5}">
      <dsp:nvSpPr>
        <dsp:cNvPr id="0" name=""/>
        <dsp:cNvSpPr/>
      </dsp:nvSpPr>
      <dsp:spPr>
        <a:xfrm>
          <a:off x="0" y="784313"/>
          <a:ext cx="6189290" cy="78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Bodoni MT" panose="02070603080606020203" pitchFamily="18" charset="77"/>
            </a:rPr>
            <a:t>Fulfill prescriptions in less time for patients with existing records with no patient travel to another location at no additional cost </a:t>
          </a:r>
        </a:p>
      </dsp:txBody>
      <dsp:txXfrm>
        <a:off x="0" y="784313"/>
        <a:ext cx="6189290" cy="783834"/>
      </dsp:txXfrm>
    </dsp:sp>
    <dsp:sp modelId="{0CCEFFBB-7F88-0544-92D7-66D061986318}">
      <dsp:nvSpPr>
        <dsp:cNvPr id="0" name=""/>
        <dsp:cNvSpPr/>
      </dsp:nvSpPr>
      <dsp:spPr>
        <a:xfrm>
          <a:off x="0" y="1568148"/>
          <a:ext cx="6189290" cy="0"/>
        </a:xfrm>
        <a:prstGeom prst="line">
          <a:avLst/>
        </a:prstGeom>
        <a:gradFill rotWithShape="0">
          <a:gsLst>
            <a:gs pos="0">
              <a:schemeClr val="accent1">
                <a:hueOff val="0"/>
                <a:satOff val="0"/>
                <a:lumOff val="0"/>
                <a:alphaOff val="0"/>
                <a:tint val="48000"/>
                <a:alpha val="88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9A60588-E86B-BF4B-82B8-C23DF4270C97}">
      <dsp:nvSpPr>
        <dsp:cNvPr id="0" name=""/>
        <dsp:cNvSpPr/>
      </dsp:nvSpPr>
      <dsp:spPr>
        <a:xfrm>
          <a:off x="0" y="1568148"/>
          <a:ext cx="6189290" cy="78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Bodoni MT" panose="02070603080606020203" pitchFamily="18" charset="77"/>
            </a:rPr>
            <a:t>Access Pharmacy services at the point of care and retail locations</a:t>
          </a:r>
        </a:p>
      </dsp:txBody>
      <dsp:txXfrm>
        <a:off x="0" y="1568148"/>
        <a:ext cx="6189290" cy="783834"/>
      </dsp:txXfrm>
    </dsp:sp>
    <dsp:sp modelId="{E8C1A417-8E12-074A-A5C5-5F35114EB26F}">
      <dsp:nvSpPr>
        <dsp:cNvPr id="0" name=""/>
        <dsp:cNvSpPr/>
      </dsp:nvSpPr>
      <dsp:spPr>
        <a:xfrm>
          <a:off x="0" y="2351983"/>
          <a:ext cx="6189290" cy="0"/>
        </a:xfrm>
        <a:prstGeom prst="line">
          <a:avLst/>
        </a:prstGeom>
        <a:gradFill rotWithShape="0">
          <a:gsLst>
            <a:gs pos="0">
              <a:schemeClr val="accent1">
                <a:hueOff val="0"/>
                <a:satOff val="0"/>
                <a:lumOff val="0"/>
                <a:alphaOff val="0"/>
                <a:tint val="48000"/>
                <a:alpha val="88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DDF39E8-A717-BB43-8A24-8C6CCA3F36C8}">
      <dsp:nvSpPr>
        <dsp:cNvPr id="0" name=""/>
        <dsp:cNvSpPr/>
      </dsp:nvSpPr>
      <dsp:spPr>
        <a:xfrm>
          <a:off x="0" y="2351983"/>
          <a:ext cx="6189290" cy="78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Bodoni MT" panose="02070603080606020203" pitchFamily="18" charset="77"/>
            </a:rPr>
            <a:t>Occupies a very small space (150-250 SF), which vastly reduces start-up costs compared to traditional pharmacies</a:t>
          </a:r>
        </a:p>
      </dsp:txBody>
      <dsp:txXfrm>
        <a:off x="0" y="2351983"/>
        <a:ext cx="6189290" cy="783834"/>
      </dsp:txXfrm>
    </dsp:sp>
    <dsp:sp modelId="{33D50021-8865-5343-A29D-03345D220A92}">
      <dsp:nvSpPr>
        <dsp:cNvPr id="0" name=""/>
        <dsp:cNvSpPr/>
      </dsp:nvSpPr>
      <dsp:spPr>
        <a:xfrm>
          <a:off x="0" y="3135818"/>
          <a:ext cx="6189290" cy="0"/>
        </a:xfrm>
        <a:prstGeom prst="line">
          <a:avLst/>
        </a:prstGeom>
        <a:gradFill rotWithShape="0">
          <a:gsLst>
            <a:gs pos="0">
              <a:schemeClr val="accent1">
                <a:hueOff val="0"/>
                <a:satOff val="0"/>
                <a:lumOff val="0"/>
                <a:alphaOff val="0"/>
                <a:tint val="48000"/>
                <a:alpha val="88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B63FEC8-CB35-2B4E-9573-86B29D2C47B3}">
      <dsp:nvSpPr>
        <dsp:cNvPr id="0" name=""/>
        <dsp:cNvSpPr/>
      </dsp:nvSpPr>
      <dsp:spPr>
        <a:xfrm>
          <a:off x="0" y="3135818"/>
          <a:ext cx="6189290" cy="78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Bodoni MT" panose="02070603080606020203" pitchFamily="18" charset="77"/>
            </a:rPr>
            <a:t>Reduces personnel costs as the dispensing, verification, labelling, and medication literature is all done by the Kiosk - better utilization of pharmacist’s resources, focusing on medication therapy instead of counting pills</a:t>
          </a:r>
        </a:p>
      </dsp:txBody>
      <dsp:txXfrm>
        <a:off x="0" y="3135818"/>
        <a:ext cx="6189290" cy="783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4396B-9060-46AB-B105-4D12CBF9CA15}">
      <dsp:nvSpPr>
        <dsp:cNvPr id="0" name=""/>
        <dsp:cNvSpPr/>
      </dsp:nvSpPr>
      <dsp:spPr>
        <a:xfrm>
          <a:off x="22628" y="520150"/>
          <a:ext cx="884484" cy="884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A60C34-BC8A-4813-BB57-D4AEDB3C5C0F}">
      <dsp:nvSpPr>
        <dsp:cNvPr id="0" name=""/>
        <dsp:cNvSpPr/>
      </dsp:nvSpPr>
      <dsp:spPr>
        <a:xfrm>
          <a:off x="208370" y="705892"/>
          <a:ext cx="513000" cy="513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BCDEBD-0D93-4F24-BEE9-FCAAC9963E65}">
      <dsp:nvSpPr>
        <dsp:cNvPr id="0" name=""/>
        <dsp:cNvSpPr/>
      </dsp:nvSpPr>
      <dsp:spPr>
        <a:xfrm>
          <a:off x="1096645" y="520150"/>
          <a:ext cx="2084855" cy="884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Partnership with ScriptPro, one of the largest robotic kiosk manufacturers  providing manufacturing, installation and 24/7 maintenance </a:t>
          </a:r>
        </a:p>
      </dsp:txBody>
      <dsp:txXfrm>
        <a:off x="1096645" y="520150"/>
        <a:ext cx="2084855" cy="884484"/>
      </dsp:txXfrm>
    </dsp:sp>
    <dsp:sp modelId="{851E1222-87DD-4F0A-909C-DC9686D6FA77}">
      <dsp:nvSpPr>
        <dsp:cNvPr id="0" name=""/>
        <dsp:cNvSpPr/>
      </dsp:nvSpPr>
      <dsp:spPr>
        <a:xfrm>
          <a:off x="3544771" y="520150"/>
          <a:ext cx="884484" cy="884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8AF2C2A-3617-414F-B55C-59927DC73B64}">
      <dsp:nvSpPr>
        <dsp:cNvPr id="0" name=""/>
        <dsp:cNvSpPr/>
      </dsp:nvSpPr>
      <dsp:spPr>
        <a:xfrm>
          <a:off x="3730512" y="705892"/>
          <a:ext cx="513000" cy="513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D2E1031-4B23-4A17-B4A0-E7389BD1D34E}">
      <dsp:nvSpPr>
        <dsp:cNvPr id="0" name=""/>
        <dsp:cNvSpPr/>
      </dsp:nvSpPr>
      <dsp:spPr>
        <a:xfrm>
          <a:off x="4618787" y="520150"/>
          <a:ext cx="2084855" cy="884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Founded in 1994 with its corporate headquarters in the Kansas City area</a:t>
          </a:r>
        </a:p>
      </dsp:txBody>
      <dsp:txXfrm>
        <a:off x="4618787" y="520150"/>
        <a:ext cx="2084855" cy="884484"/>
      </dsp:txXfrm>
    </dsp:sp>
    <dsp:sp modelId="{D01DE570-5142-41A2-9054-011298ABD87C}">
      <dsp:nvSpPr>
        <dsp:cNvPr id="0" name=""/>
        <dsp:cNvSpPr/>
      </dsp:nvSpPr>
      <dsp:spPr>
        <a:xfrm>
          <a:off x="22628" y="2356056"/>
          <a:ext cx="884484" cy="884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9A57B3B-A820-4CF6-A4DC-4A40799347DC}">
      <dsp:nvSpPr>
        <dsp:cNvPr id="0" name=""/>
        <dsp:cNvSpPr/>
      </dsp:nvSpPr>
      <dsp:spPr>
        <a:xfrm>
          <a:off x="208370" y="2541798"/>
          <a:ext cx="513000" cy="513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A6CD5FE-9143-44D8-9DCB-89F64690C68E}">
      <dsp:nvSpPr>
        <dsp:cNvPr id="0" name=""/>
        <dsp:cNvSpPr/>
      </dsp:nvSpPr>
      <dsp:spPr>
        <a:xfrm>
          <a:off x="1096645" y="2356056"/>
          <a:ext cx="2084855" cy="884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ScriptPro is Experienced in robotics manufacturing, pharmaceutical inventory control and dispensing</a:t>
          </a:r>
        </a:p>
      </dsp:txBody>
      <dsp:txXfrm>
        <a:off x="1096645" y="2356056"/>
        <a:ext cx="2084855" cy="884484"/>
      </dsp:txXfrm>
    </dsp:sp>
    <dsp:sp modelId="{FE693154-17B6-4E86-AF8A-21F23C0960D1}">
      <dsp:nvSpPr>
        <dsp:cNvPr id="0" name=""/>
        <dsp:cNvSpPr/>
      </dsp:nvSpPr>
      <dsp:spPr>
        <a:xfrm>
          <a:off x="3544771" y="2356056"/>
          <a:ext cx="884484" cy="884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E6FF142-D64B-4C29-91E6-878F3D4C7292}">
      <dsp:nvSpPr>
        <dsp:cNvPr id="0" name=""/>
        <dsp:cNvSpPr/>
      </dsp:nvSpPr>
      <dsp:spPr>
        <a:xfrm>
          <a:off x="3730512" y="2541798"/>
          <a:ext cx="513000" cy="513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AF808AC-F0A6-4E84-9890-C82F9AEDDCD5}">
      <dsp:nvSpPr>
        <dsp:cNvPr id="0" name=""/>
        <dsp:cNvSpPr/>
      </dsp:nvSpPr>
      <dsp:spPr>
        <a:xfrm>
          <a:off x="4618787" y="2356056"/>
          <a:ext cx="2084855" cy="884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The company’s initial product, the SP 200 Robotic Prescription Dispensing System, pioneered the use of robotics in community pharmacies</a:t>
          </a:r>
        </a:p>
      </dsp:txBody>
      <dsp:txXfrm>
        <a:off x="4618787" y="2356056"/>
        <a:ext cx="2084855" cy="884484"/>
      </dsp:txXfrm>
    </dsp:sp>
    <dsp:sp modelId="{90E90165-1748-4528-84A0-5C81B19EDF18}">
      <dsp:nvSpPr>
        <dsp:cNvPr id="0" name=""/>
        <dsp:cNvSpPr/>
      </dsp:nvSpPr>
      <dsp:spPr>
        <a:xfrm>
          <a:off x="22628" y="4191962"/>
          <a:ext cx="884484" cy="884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F58724-3737-4E5C-8D9F-63E9BCA7C3CA}">
      <dsp:nvSpPr>
        <dsp:cNvPr id="0" name=""/>
        <dsp:cNvSpPr/>
      </dsp:nvSpPr>
      <dsp:spPr>
        <a:xfrm>
          <a:off x="208370" y="4377703"/>
          <a:ext cx="513000" cy="513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8306650-E213-4F78-B6E7-7FA927E33DCE}">
      <dsp:nvSpPr>
        <dsp:cNvPr id="0" name=""/>
        <dsp:cNvSpPr/>
      </dsp:nvSpPr>
      <dsp:spPr>
        <a:xfrm>
          <a:off x="1096645" y="4191962"/>
          <a:ext cx="2084855" cy="884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ScriptPro offers a comprehensive line of over 200 pharmacy automation and management system products that have revolutionized pharmacy operations in the U.S. and around the world</a:t>
          </a:r>
        </a:p>
      </dsp:txBody>
      <dsp:txXfrm>
        <a:off x="1096645" y="4191962"/>
        <a:ext cx="2084855" cy="8844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A0958-0017-D74B-A2B0-88A9354726D1}" type="datetimeFigureOut">
              <a:rPr lang="en-US" smtClean="0"/>
              <a:t>1/18/2025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0E305-DFC4-C544-8640-CDE467204E5D}" type="slidenum">
              <a:rPr lang="en-US" smtClean="0"/>
              <a:t>‹#›</a:t>
            </a:fld>
            <a:endParaRPr lang="en-US" dirty="0"/>
          </a:p>
        </p:txBody>
      </p:sp>
    </p:spTree>
    <p:extLst>
      <p:ext uri="{BB962C8B-B14F-4D97-AF65-F5344CB8AC3E}">
        <p14:creationId xmlns:p14="http://schemas.microsoft.com/office/powerpoint/2010/main" val="44270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0E305-DFC4-C544-8640-CDE467204E5D}" type="slidenum">
              <a:rPr lang="en-US" smtClean="0"/>
              <a:t>3</a:t>
            </a:fld>
            <a:endParaRPr lang="en-US" dirty="0"/>
          </a:p>
        </p:txBody>
      </p:sp>
    </p:spTree>
    <p:extLst>
      <p:ext uri="{BB962C8B-B14F-4D97-AF65-F5344CB8AC3E}">
        <p14:creationId xmlns:p14="http://schemas.microsoft.com/office/powerpoint/2010/main" val="380756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0E305-DFC4-C544-8640-CDE467204E5D}" type="slidenum">
              <a:rPr lang="en-US" smtClean="0"/>
              <a:t>4</a:t>
            </a:fld>
            <a:endParaRPr lang="en-US" dirty="0"/>
          </a:p>
        </p:txBody>
      </p:sp>
    </p:spTree>
    <p:extLst>
      <p:ext uri="{BB962C8B-B14F-4D97-AF65-F5344CB8AC3E}">
        <p14:creationId xmlns:p14="http://schemas.microsoft.com/office/powerpoint/2010/main" val="180562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0E305-DFC4-C544-8640-CDE467204E5D}" type="slidenum">
              <a:rPr lang="en-US" smtClean="0"/>
              <a:t>5</a:t>
            </a:fld>
            <a:endParaRPr lang="en-US" dirty="0"/>
          </a:p>
        </p:txBody>
      </p:sp>
    </p:spTree>
    <p:extLst>
      <p:ext uri="{BB962C8B-B14F-4D97-AF65-F5344CB8AC3E}">
        <p14:creationId xmlns:p14="http://schemas.microsoft.com/office/powerpoint/2010/main" val="290543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0E305-DFC4-C544-8640-CDE467204E5D}" type="slidenum">
              <a:rPr lang="en-US" smtClean="0"/>
              <a:t>12</a:t>
            </a:fld>
            <a:endParaRPr lang="en-US" dirty="0"/>
          </a:p>
        </p:txBody>
      </p:sp>
    </p:spTree>
    <p:extLst>
      <p:ext uri="{BB962C8B-B14F-4D97-AF65-F5344CB8AC3E}">
        <p14:creationId xmlns:p14="http://schemas.microsoft.com/office/powerpoint/2010/main" val="1762315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1/18/2025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20256E98-73C2-0747-96EE-7DE564E32432}"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9" name="TextBox 8">
            <a:extLst>
              <a:ext uri="{FF2B5EF4-FFF2-40B4-BE49-F238E27FC236}">
                <a16:creationId xmlns:a16="http://schemas.microsoft.com/office/drawing/2014/main" id="{9E63B063-4FC1-6AD6-FE16-53A4E32A05EB}"/>
              </a:ext>
            </a:extLst>
          </p:cNvPr>
          <p:cNvSpPr txBox="1"/>
          <p:nvPr userDrawn="1"/>
        </p:nvSpPr>
        <p:spPr>
          <a:xfrm>
            <a:off x="0" y="6195982"/>
            <a:ext cx="12192000" cy="685860"/>
          </a:xfrm>
          <a:prstGeom prst="rect">
            <a:avLst/>
          </a:prstGeom>
          <a:solidFill>
            <a:srgbClr val="92D050"/>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19C8DF83-526F-91C4-C13D-5D9128154D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
        <p:nvSpPr>
          <p:cNvPr id="14" name="Slide Number Placeholder 5">
            <a:extLst>
              <a:ext uri="{FF2B5EF4-FFF2-40B4-BE49-F238E27FC236}">
                <a16:creationId xmlns:a16="http://schemas.microsoft.com/office/drawing/2014/main" id="{BA7803D4-57F0-6279-1102-6828B42FB24A}"/>
              </a:ext>
            </a:extLst>
          </p:cNvPr>
          <p:cNvSpPr txBox="1">
            <a:spLocks/>
          </p:cNvSpPr>
          <p:nvPr userDrawn="1"/>
        </p:nvSpPr>
        <p:spPr>
          <a:xfrm>
            <a:off x="10465904" y="6356350"/>
            <a:ext cx="8878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659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0256E98-73C2-0747-96EE-7DE564E32432}"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8" name="Slide Number Placeholder 5">
            <a:extLst>
              <a:ext uri="{FF2B5EF4-FFF2-40B4-BE49-F238E27FC236}">
                <a16:creationId xmlns:a16="http://schemas.microsoft.com/office/drawing/2014/main" id="{A60F2A2B-5C0C-400C-C10C-D61DC07F054C}"/>
              </a:ext>
            </a:extLst>
          </p:cNvPr>
          <p:cNvSpPr txBox="1">
            <a:spLocks/>
          </p:cNvSpPr>
          <p:nvPr userDrawn="1"/>
        </p:nvSpPr>
        <p:spPr>
          <a:xfrm>
            <a:off x="10668000" y="6356350"/>
            <a:ext cx="685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256E98-73C2-0747-96EE-7DE564E32432}" type="slidenum">
              <a:rPr lang="en-US" smtClean="0"/>
              <a:pPr/>
              <a:t>‹#›</a:t>
            </a:fld>
            <a:endParaRPr lang="en-US" dirty="0"/>
          </a:p>
        </p:txBody>
      </p:sp>
      <p:sp>
        <p:nvSpPr>
          <p:cNvPr id="10" name="TextBox 9">
            <a:extLst>
              <a:ext uri="{FF2B5EF4-FFF2-40B4-BE49-F238E27FC236}">
                <a16:creationId xmlns:a16="http://schemas.microsoft.com/office/drawing/2014/main" id="{486E7BCA-6B1A-0A7D-C576-500E24687656}"/>
              </a:ext>
            </a:extLst>
          </p:cNvPr>
          <p:cNvSpPr txBox="1"/>
          <p:nvPr userDrawn="1"/>
        </p:nvSpPr>
        <p:spPr>
          <a:xfrm>
            <a:off x="0" y="6195982"/>
            <a:ext cx="12192000" cy="685860"/>
          </a:xfrm>
          <a:prstGeom prst="rect">
            <a:avLst/>
          </a:prstGeom>
          <a:solidFill>
            <a:srgbClr val="92D050"/>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CECC8AAE-3C56-7E33-CAC5-4588A8EE0E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
        <p:nvSpPr>
          <p:cNvPr id="14" name="Slide Number Placeholder 5">
            <a:extLst>
              <a:ext uri="{FF2B5EF4-FFF2-40B4-BE49-F238E27FC236}">
                <a16:creationId xmlns:a16="http://schemas.microsoft.com/office/drawing/2014/main" id="{73DFE582-7054-A51C-1CC1-5C63D06D2A87}"/>
              </a:ext>
            </a:extLst>
          </p:cNvPr>
          <p:cNvSpPr txBox="1">
            <a:spLocks/>
          </p:cNvSpPr>
          <p:nvPr userDrawn="1"/>
        </p:nvSpPr>
        <p:spPr>
          <a:xfrm>
            <a:off x="10618304" y="6508750"/>
            <a:ext cx="8878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256E98-73C2-0747-96EE-7DE564E32432}" type="slidenum">
              <a:rPr lang="en-US" smtClean="0"/>
              <a:pPr/>
              <a:t>‹#›</a:t>
            </a:fld>
            <a:endParaRPr lang="en-US" dirty="0"/>
          </a:p>
        </p:txBody>
      </p:sp>
      <p:sp>
        <p:nvSpPr>
          <p:cNvPr id="4" name="Rectangle 3">
            <a:extLst>
              <a:ext uri="{FF2B5EF4-FFF2-40B4-BE49-F238E27FC236}">
                <a16:creationId xmlns:a16="http://schemas.microsoft.com/office/drawing/2014/main" id="{DB97C3F2-D08F-41E9-FCD0-57DCC254515B}"/>
              </a:ext>
            </a:extLst>
          </p:cNvPr>
          <p:cNvSpPr/>
          <p:nvPr userDrawn="1"/>
        </p:nvSpPr>
        <p:spPr>
          <a:xfrm>
            <a:off x="-874" y="195"/>
            <a:ext cx="12192000" cy="6195787"/>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70814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4" name="Rectangle 23"/>
          <p:cNvSpPr/>
          <p:nvPr/>
        </p:nvSpPr>
        <p:spPr>
          <a:xfrm>
            <a:off x="0" y="0"/>
            <a:ext cx="12191999" cy="6858000"/>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1/18/2025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20256E98-73C2-0747-96EE-7DE564E32432}" type="slidenum">
              <a:rPr lang="en-US" smtClean="0"/>
              <a:t>‹#›</a:t>
            </a:fld>
            <a:endParaRPr lang="en-US" dirty="0"/>
          </a:p>
        </p:txBody>
      </p:sp>
    </p:spTree>
    <p:extLst>
      <p:ext uri="{BB962C8B-B14F-4D97-AF65-F5344CB8AC3E}">
        <p14:creationId xmlns:p14="http://schemas.microsoft.com/office/powerpoint/2010/main" val="78919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6" name="Rectangle 25"/>
          <p:cNvSpPr/>
          <p:nvPr/>
        </p:nvSpPr>
        <p:spPr>
          <a:xfrm>
            <a:off x="0" y="0"/>
            <a:ext cx="12191999" cy="6858000"/>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1/18/2025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20256E98-73C2-0747-96EE-7DE564E32432}"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9342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1/18/2025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20256E98-73C2-0747-96EE-7DE564E32432}" type="slidenum">
              <a:rPr lang="en-US" smtClean="0"/>
              <a:t>‹#›</a:t>
            </a:fld>
            <a:endParaRPr lang="en-US" dirty="0"/>
          </a:p>
        </p:txBody>
      </p:sp>
    </p:spTree>
    <p:extLst>
      <p:ext uri="{BB962C8B-B14F-4D97-AF65-F5344CB8AC3E}">
        <p14:creationId xmlns:p14="http://schemas.microsoft.com/office/powerpoint/2010/main" val="17857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15311"/>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1/18/2025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20256E98-73C2-0747-96EE-7DE564E32432}" type="slidenum">
              <a:rPr lang="en-US" smtClean="0"/>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9AB675C1-4F06-5921-5050-14EC8206104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116159" y="6176963"/>
            <a:ext cx="1850742" cy="539051"/>
          </a:xfrm>
          <a:prstGeom prst="rect">
            <a:avLst/>
          </a:prstGeom>
        </p:spPr>
      </p:pic>
    </p:spTree>
    <p:extLst>
      <p:ext uri="{BB962C8B-B14F-4D97-AF65-F5344CB8AC3E}">
        <p14:creationId xmlns:p14="http://schemas.microsoft.com/office/powerpoint/2010/main" val="24789596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4.png"/><Relationship Id="rId4" Type="http://schemas.openxmlformats.org/officeDocument/2006/relationships/image" Target="../media/image48.png"/><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8.jpe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hyperlink" Target="https://www.smartrxsystems.com/medi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png"/><Relationship Id="rId4" Type="http://schemas.openxmlformats.org/officeDocument/2006/relationships/image" Target="../media/image41.jpeg"/><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8D68E3-3D90-05C6-C295-22EF8D616C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7699" y="477774"/>
            <a:ext cx="4013020" cy="2702558"/>
          </a:xfrm>
          <a:prstGeom prst="rect">
            <a:avLst/>
          </a:prstGeom>
        </p:spPr>
      </p:pic>
      <p:pic>
        <p:nvPicPr>
          <p:cNvPr id="10" name="Picture 9">
            <a:extLst>
              <a:ext uri="{FF2B5EF4-FFF2-40B4-BE49-F238E27FC236}">
                <a16:creationId xmlns:a16="http://schemas.microsoft.com/office/drawing/2014/main" id="{584E0992-E188-CADE-C88A-79E666A3CD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14824" y="477774"/>
            <a:ext cx="6735900" cy="5082419"/>
          </a:xfrm>
          <a:prstGeom prst="rect">
            <a:avLst/>
          </a:prstGeom>
        </p:spPr>
      </p:pic>
      <p:pic>
        <p:nvPicPr>
          <p:cNvPr id="16" name="Picture 15">
            <a:extLst>
              <a:ext uri="{FF2B5EF4-FFF2-40B4-BE49-F238E27FC236}">
                <a16:creationId xmlns:a16="http://schemas.microsoft.com/office/drawing/2014/main" id="{E6CA16EA-4F9D-DF43-438D-1B0946B34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2797" y="3702381"/>
            <a:ext cx="3687922" cy="1074152"/>
          </a:xfrm>
          <a:prstGeom prst="rect">
            <a:avLst/>
          </a:prstGeom>
        </p:spPr>
      </p:pic>
      <p:sp>
        <p:nvSpPr>
          <p:cNvPr id="27" name="TextBox 26">
            <a:extLst>
              <a:ext uri="{FF2B5EF4-FFF2-40B4-BE49-F238E27FC236}">
                <a16:creationId xmlns:a16="http://schemas.microsoft.com/office/drawing/2014/main" id="{C0DC1F9A-284B-F603-A2C4-76503FC16915}"/>
              </a:ext>
            </a:extLst>
          </p:cNvPr>
          <p:cNvSpPr txBox="1"/>
          <p:nvPr/>
        </p:nvSpPr>
        <p:spPr>
          <a:xfrm>
            <a:off x="1200197" y="4967070"/>
            <a:ext cx="3816095" cy="523220"/>
          </a:xfrm>
          <a:prstGeom prst="rect">
            <a:avLst/>
          </a:prstGeom>
          <a:noFill/>
        </p:spPr>
        <p:txBody>
          <a:bodyPr wrap="square" rtlCol="0">
            <a:spAutoFit/>
          </a:bodyPr>
          <a:lstStyle/>
          <a:p>
            <a:r>
              <a:rPr lang="en-US" sz="2800" dirty="0">
                <a:latin typeface="Bodoni MT" panose="02070603080606020203" pitchFamily="18" charset="77"/>
                <a:ea typeface="Tahoma" panose="020B0604030504040204" pitchFamily="34" charset="0"/>
                <a:cs typeface="Tahoma" panose="020B0604030504040204" pitchFamily="34" charset="0"/>
              </a:rPr>
              <a:t>Investor Presentation</a:t>
            </a:r>
          </a:p>
        </p:txBody>
      </p:sp>
    </p:spTree>
    <p:extLst>
      <p:ext uri="{BB962C8B-B14F-4D97-AF65-F5344CB8AC3E}">
        <p14:creationId xmlns:p14="http://schemas.microsoft.com/office/powerpoint/2010/main" val="9913850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6BF03-73E9-18B4-F072-A93B2552EE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5241" y="164592"/>
            <a:ext cx="5767828" cy="6034297"/>
          </a:xfrm>
          <a:prstGeom prst="rect">
            <a:avLst/>
          </a:prstGeom>
        </p:spPr>
      </p:pic>
      <p:graphicFrame>
        <p:nvGraphicFramePr>
          <p:cNvPr id="4" name="Diagram 3">
            <a:extLst>
              <a:ext uri="{FF2B5EF4-FFF2-40B4-BE49-F238E27FC236}">
                <a16:creationId xmlns:a16="http://schemas.microsoft.com/office/drawing/2014/main" id="{BF9A8BCA-D97B-9391-8780-1AE45810E1CD}"/>
              </a:ext>
            </a:extLst>
          </p:cNvPr>
          <p:cNvGraphicFramePr/>
          <p:nvPr>
            <p:extLst>
              <p:ext uri="{D42A27DB-BD31-4B8C-83A1-F6EECF244321}">
                <p14:modId xmlns:p14="http://schemas.microsoft.com/office/powerpoint/2010/main" val="1450311393"/>
              </p:ext>
            </p:extLst>
          </p:nvPr>
        </p:nvGraphicFramePr>
        <p:xfrm>
          <a:off x="300122" y="892907"/>
          <a:ext cx="5767828" cy="5279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C9058322-6490-1F32-C76B-5464C596170D}"/>
              </a:ext>
            </a:extLst>
          </p:cNvPr>
          <p:cNvSpPr txBox="1">
            <a:spLocks/>
          </p:cNvSpPr>
          <p:nvPr/>
        </p:nvSpPr>
        <p:spPr>
          <a:xfrm>
            <a:off x="0" y="74574"/>
            <a:ext cx="6067950" cy="7794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Growth Strategy</a:t>
            </a:r>
          </a:p>
        </p:txBody>
      </p:sp>
      <p:cxnSp>
        <p:nvCxnSpPr>
          <p:cNvPr id="9" name="Straight Connector 8">
            <a:extLst>
              <a:ext uri="{FF2B5EF4-FFF2-40B4-BE49-F238E27FC236}">
                <a16:creationId xmlns:a16="http://schemas.microsoft.com/office/drawing/2014/main" id="{7D71142F-8865-5D53-92A4-ADF8C52A932C}"/>
              </a:ext>
            </a:extLst>
          </p:cNvPr>
          <p:cNvCxnSpPr>
            <a:cxnSpLocks/>
          </p:cNvCxnSpPr>
          <p:nvPr/>
        </p:nvCxnSpPr>
        <p:spPr>
          <a:xfrm>
            <a:off x="4164811" y="6273722"/>
            <a:ext cx="8143024"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4A9C2B44-06D7-BB60-9FC8-ABE784151F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Tree>
    <p:extLst>
      <p:ext uri="{BB962C8B-B14F-4D97-AF65-F5344CB8AC3E}">
        <p14:creationId xmlns:p14="http://schemas.microsoft.com/office/powerpoint/2010/main" val="6926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alpha val="43000"/>
          </a:srgb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BBFD243-29F3-DA56-B262-824F3C3CCCD9}"/>
              </a:ext>
            </a:extLst>
          </p:cNvPr>
          <p:cNvSpPr>
            <a:spLocks noGrp="1"/>
          </p:cNvSpPr>
          <p:nvPr>
            <p:ph type="title"/>
          </p:nvPr>
        </p:nvSpPr>
        <p:spPr>
          <a:xfrm>
            <a:off x="1177768" y="2381137"/>
            <a:ext cx="3473753" cy="1770045"/>
          </a:xfrm>
        </p:spPr>
        <p:txBody>
          <a:bodyPr>
            <a:normAutofit/>
          </a:bodyPr>
          <a:lstStyle/>
          <a:p>
            <a:pPr algn="l"/>
            <a:r>
              <a:rPr lang="en-US" sz="3800" b="1" dirty="0">
                <a:latin typeface="Bodoni MT" panose="02070603080606020203" pitchFamily="18" charset="77"/>
                <a:ea typeface="Tahoma" panose="020B0604030504040204" pitchFamily="34" charset="0"/>
                <a:cs typeface="Aharoni" panose="02010803020104030203" pitchFamily="2" charset="-79"/>
              </a:rPr>
              <a:t>Competitive Differentiation </a:t>
            </a:r>
          </a:p>
        </p:txBody>
      </p:sp>
      <p:sp>
        <p:nvSpPr>
          <p:cNvPr id="5" name="TextBox 4">
            <a:extLst>
              <a:ext uri="{FF2B5EF4-FFF2-40B4-BE49-F238E27FC236}">
                <a16:creationId xmlns:a16="http://schemas.microsoft.com/office/drawing/2014/main" id="{AC10DA5D-1AD5-421D-FC66-E4EAE221B020}"/>
              </a:ext>
            </a:extLst>
          </p:cNvPr>
          <p:cNvSpPr txBox="1"/>
          <p:nvPr/>
        </p:nvSpPr>
        <p:spPr>
          <a:xfrm>
            <a:off x="4651521" y="279100"/>
            <a:ext cx="6532946" cy="1515800"/>
          </a:xfrm>
          <a:prstGeom prst="rect">
            <a:avLst/>
          </a:prstGeom>
          <a:noFill/>
        </p:spPr>
        <p:txBody>
          <a:bodyPr wrap="square" rtlCol="0">
            <a:spAutoFit/>
          </a:bodyPr>
          <a:lstStyle/>
          <a:p>
            <a:pPr defTabSz="168478">
              <a:spcAft>
                <a:spcPts val="330"/>
              </a:spcAft>
            </a:pPr>
            <a:r>
              <a:rPr lang="en-US" b="1" kern="1200" dirty="0">
                <a:latin typeface="Bodoni MT" panose="02070603080606020203" pitchFamily="18" charset="77"/>
                <a:ea typeface="SimSun" panose="02010600030101010101" pitchFamily="2" charset="-122"/>
                <a:cs typeface="+mn-cs"/>
              </a:rPr>
              <a:t>While all pharmacies are competitors, management is confident that currently no other pharmacies are automated robotic medication fulfilment pharmacies, offering over the counter and prescription medication at the point-of-care or retail stores. </a:t>
            </a:r>
          </a:p>
          <a:p>
            <a:pPr marL="0" marR="0">
              <a:spcBef>
                <a:spcPts val="0"/>
              </a:spcBef>
              <a:spcAft>
                <a:spcPts val="600"/>
              </a:spcAft>
            </a:pPr>
            <a:endParaRPr lang="en-US" sz="1800" dirty="0">
              <a:solidFill>
                <a:schemeClr val="bg1"/>
              </a:solidFill>
              <a:effectLst/>
              <a:latin typeface="Bodoni MT" panose="02070603080606020203" pitchFamily="18" charset="77"/>
              <a:ea typeface="SimSun" panose="02010600030101010101" pitchFamily="2" charset="-122"/>
            </a:endParaRPr>
          </a:p>
        </p:txBody>
      </p:sp>
      <p:graphicFrame>
        <p:nvGraphicFramePr>
          <p:cNvPr id="6" name="TextBox 2">
            <a:extLst>
              <a:ext uri="{FF2B5EF4-FFF2-40B4-BE49-F238E27FC236}">
                <a16:creationId xmlns:a16="http://schemas.microsoft.com/office/drawing/2014/main" id="{E6B80AB1-6645-16D6-D75D-939FA1F643BE}"/>
              </a:ext>
            </a:extLst>
          </p:cNvPr>
          <p:cNvGraphicFramePr/>
          <p:nvPr>
            <p:extLst>
              <p:ext uri="{D42A27DB-BD31-4B8C-83A1-F6EECF244321}">
                <p14:modId xmlns:p14="http://schemas.microsoft.com/office/powerpoint/2010/main" val="3555540967"/>
              </p:ext>
            </p:extLst>
          </p:nvPr>
        </p:nvGraphicFramePr>
        <p:xfrm>
          <a:off x="4729722" y="1723700"/>
          <a:ext cx="6189290" cy="392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CB127898-D768-92F6-6631-C0F2F4879140}"/>
              </a:ext>
            </a:extLst>
          </p:cNvPr>
          <p:cNvSpPr txBox="1"/>
          <p:nvPr/>
        </p:nvSpPr>
        <p:spPr>
          <a:xfrm>
            <a:off x="-2133" y="6186895"/>
            <a:ext cx="12192000" cy="685860"/>
          </a:xfrm>
          <a:prstGeom prst="rect">
            <a:avLst/>
          </a:prstGeom>
          <a:solidFill>
            <a:srgbClr val="92D050"/>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06E12C7F-921A-56C4-C547-40EC18F5B5D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7227" y="6224435"/>
            <a:ext cx="1850742" cy="539051"/>
          </a:xfrm>
          <a:prstGeom prst="rect">
            <a:avLst/>
          </a:prstGeom>
        </p:spPr>
      </p:pic>
      <p:sp>
        <p:nvSpPr>
          <p:cNvPr id="12" name="Slide Number Placeholder 5">
            <a:extLst>
              <a:ext uri="{FF2B5EF4-FFF2-40B4-BE49-F238E27FC236}">
                <a16:creationId xmlns:a16="http://schemas.microsoft.com/office/drawing/2014/main" id="{316A6B6E-C3D7-F1FB-C599-604B2B5A1DB4}"/>
              </a:ext>
            </a:extLst>
          </p:cNvPr>
          <p:cNvSpPr txBox="1">
            <a:spLocks/>
          </p:cNvSpPr>
          <p:nvPr/>
        </p:nvSpPr>
        <p:spPr>
          <a:xfrm>
            <a:off x="10740519" y="6460444"/>
            <a:ext cx="8878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256E98-73C2-0747-96EE-7DE564E32432}" type="slidenum">
              <a:rPr lang="en-US" smtClean="0"/>
              <a:pPr/>
              <a:t>11</a:t>
            </a:fld>
            <a:endParaRPr lang="en-US" dirty="0"/>
          </a:p>
        </p:txBody>
      </p:sp>
    </p:spTree>
    <p:extLst>
      <p:ext uri="{BB962C8B-B14F-4D97-AF65-F5344CB8AC3E}">
        <p14:creationId xmlns:p14="http://schemas.microsoft.com/office/powerpoint/2010/main" val="333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4" name="Rectangle 4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1">
            <a:extLst>
              <a:ext uri="{FF2B5EF4-FFF2-40B4-BE49-F238E27FC236}">
                <a16:creationId xmlns:a16="http://schemas.microsoft.com/office/drawing/2014/main" id="{05C36C60-DBF4-8BF8-0DEE-F361ED91DB60}"/>
              </a:ext>
            </a:extLst>
          </p:cNvPr>
          <p:cNvSpPr>
            <a:spLocks noGrp="1"/>
          </p:cNvSpPr>
          <p:nvPr>
            <p:ph type="title"/>
          </p:nvPr>
        </p:nvSpPr>
        <p:spPr>
          <a:xfrm>
            <a:off x="712809" y="1438507"/>
            <a:ext cx="2856582" cy="1137425"/>
          </a:xfrm>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Partnerships</a:t>
            </a:r>
          </a:p>
        </p:txBody>
      </p:sp>
      <p:sp>
        <p:nvSpPr>
          <p:cNvPr id="46" name="Rectangle 4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4" name="Picture 13">
            <a:extLst>
              <a:ext uri="{FF2B5EF4-FFF2-40B4-BE49-F238E27FC236}">
                <a16:creationId xmlns:a16="http://schemas.microsoft.com/office/drawing/2014/main" id="{0C495954-0881-64DF-9AB5-5D75A415B8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809" y="3110532"/>
            <a:ext cx="2940500" cy="1326995"/>
          </a:xfrm>
          <a:prstGeom prst="rect">
            <a:avLst/>
          </a:prstGeom>
        </p:spPr>
      </p:pic>
      <p:graphicFrame>
        <p:nvGraphicFramePr>
          <p:cNvPr id="50" name="TextBox 28">
            <a:extLst>
              <a:ext uri="{FF2B5EF4-FFF2-40B4-BE49-F238E27FC236}">
                <a16:creationId xmlns:a16="http://schemas.microsoft.com/office/drawing/2014/main" id="{ED945297-66B5-E83A-1B17-B0CFE28FF13D}"/>
              </a:ext>
            </a:extLst>
          </p:cNvPr>
          <p:cNvGraphicFramePr/>
          <p:nvPr>
            <p:extLst>
              <p:ext uri="{D42A27DB-BD31-4B8C-83A1-F6EECF244321}">
                <p14:modId xmlns:p14="http://schemas.microsoft.com/office/powerpoint/2010/main" val="2603475484"/>
              </p:ext>
            </p:extLst>
          </p:nvPr>
        </p:nvGraphicFramePr>
        <p:xfrm>
          <a:off x="4827024" y="312234"/>
          <a:ext cx="6726272" cy="55965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719BABBA-E141-2117-8B61-6FB86A421E03}"/>
              </a:ext>
            </a:extLst>
          </p:cNvPr>
          <p:cNvSpPr txBox="1"/>
          <p:nvPr/>
        </p:nvSpPr>
        <p:spPr>
          <a:xfrm>
            <a:off x="-2133" y="6178485"/>
            <a:ext cx="12192000" cy="685860"/>
          </a:xfrm>
          <a:prstGeom prst="rect">
            <a:avLst/>
          </a:prstGeom>
          <a:solidFill>
            <a:srgbClr val="92D050"/>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3A521EE0-B040-DB7B-6559-ECCEF9F012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
        <p:nvSpPr>
          <p:cNvPr id="7" name="Slide Number Placeholder 5">
            <a:extLst>
              <a:ext uri="{FF2B5EF4-FFF2-40B4-BE49-F238E27FC236}">
                <a16:creationId xmlns:a16="http://schemas.microsoft.com/office/drawing/2014/main" id="{1481AF39-D605-5479-E657-990EAB72B46E}"/>
              </a:ext>
            </a:extLst>
          </p:cNvPr>
          <p:cNvSpPr txBox="1">
            <a:spLocks/>
          </p:cNvSpPr>
          <p:nvPr/>
        </p:nvSpPr>
        <p:spPr>
          <a:xfrm>
            <a:off x="10634436" y="6476305"/>
            <a:ext cx="8878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256E98-73C2-0747-96EE-7DE564E32432}"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69584037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538E34-1156-60EB-0E79-155D78D26D2D}"/>
              </a:ext>
            </a:extLst>
          </p:cNvPr>
          <p:cNvSpPr>
            <a:spLocks noGrp="1"/>
          </p:cNvSpPr>
          <p:nvPr>
            <p:ph type="title"/>
          </p:nvPr>
        </p:nvSpPr>
        <p:spPr>
          <a:xfrm>
            <a:off x="0" y="151289"/>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Management </a:t>
            </a:r>
          </a:p>
        </p:txBody>
      </p:sp>
      <p:sp>
        <p:nvSpPr>
          <p:cNvPr id="5" name="TextBox 4">
            <a:extLst>
              <a:ext uri="{FF2B5EF4-FFF2-40B4-BE49-F238E27FC236}">
                <a16:creationId xmlns:a16="http://schemas.microsoft.com/office/drawing/2014/main" id="{D12D9325-C84D-D6DF-7566-326E5DD4E91C}"/>
              </a:ext>
            </a:extLst>
          </p:cNvPr>
          <p:cNvSpPr txBox="1"/>
          <p:nvPr/>
        </p:nvSpPr>
        <p:spPr>
          <a:xfrm>
            <a:off x="3718774" y="1936986"/>
            <a:ext cx="7945395" cy="3323987"/>
          </a:xfrm>
          <a:prstGeom prst="rect">
            <a:avLst/>
          </a:prstGeom>
          <a:noFill/>
        </p:spPr>
        <p:txBody>
          <a:bodyPr wrap="square" rtlCol="0">
            <a:spAutoFit/>
          </a:bodyPr>
          <a:lstStyle/>
          <a:p>
            <a:pPr marL="0" marR="0">
              <a:spcBef>
                <a:spcPts val="0"/>
              </a:spcBef>
              <a:spcAft>
                <a:spcPts val="0"/>
              </a:spcAft>
            </a:pPr>
            <a:r>
              <a:rPr lang="en-US" sz="1600" dirty="0">
                <a:solidFill>
                  <a:srgbClr val="000000"/>
                </a:solidFill>
                <a:effectLst/>
                <a:latin typeface="Bodoni MT" panose="02070603080606020203" pitchFamily="18" charset="77"/>
                <a:ea typeface="Times New Roman" panose="02020603050405020304" pitchFamily="18" charset="0"/>
              </a:rPr>
              <a:t>Senior strategy, finance, operations, and business transformation executive with over twenty-five years of experience leading turnarounds and driving growth for global start-up to Fortune 500 technology and business service organizations. Experience in managing multi-functional teams and large-scale projects, supporting mergers and acquisitions, and presenting objective strategic recommendations to stakeholders and investors. Expertise includes financial and strategic planning, accounting, capital raising, and general administrator. Deep knowledge in reporting, operational improvements, contract negotiations, due diligence, cost reductions, project management, Virtual Cloud and ERP system implementations. Held various management positions at NCR, AT&amp;T, Universal Credit Card, Fore Front, and Ceelox. Schools include Eastern New Mexico University, Wright State University, George Washington University, Harvard Business School Online, and Wharton Business School Online. Education includes MA, MBA, CPA, CM&amp;AA.</a:t>
            </a:r>
            <a:endParaRPr lang="en-US" sz="1600" dirty="0">
              <a:effectLst/>
              <a:latin typeface="Bodoni MT" panose="02070603080606020203" pitchFamily="18" charset="77"/>
              <a:ea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5CA0D531-9FE3-5CC0-DF60-4773F32EE8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687" y="1319830"/>
            <a:ext cx="3500087" cy="3637345"/>
          </a:xfrm>
          <a:prstGeom prst="rect">
            <a:avLst/>
          </a:prstGeom>
        </p:spPr>
      </p:pic>
      <p:sp>
        <p:nvSpPr>
          <p:cNvPr id="6" name="TextBox 5">
            <a:extLst>
              <a:ext uri="{FF2B5EF4-FFF2-40B4-BE49-F238E27FC236}">
                <a16:creationId xmlns:a16="http://schemas.microsoft.com/office/drawing/2014/main" id="{6744E1E2-A6F6-BE46-808E-084FC904944D}"/>
              </a:ext>
            </a:extLst>
          </p:cNvPr>
          <p:cNvSpPr txBox="1"/>
          <p:nvPr/>
        </p:nvSpPr>
        <p:spPr>
          <a:xfrm>
            <a:off x="3718774" y="1060445"/>
            <a:ext cx="7945395" cy="646331"/>
          </a:xfrm>
          <a:prstGeom prst="rect">
            <a:avLst/>
          </a:prstGeom>
          <a:solidFill>
            <a:schemeClr val="tx1"/>
          </a:solidFill>
        </p:spPr>
        <p:txBody>
          <a:bodyPr wrap="square" rtlCol="0">
            <a:spAutoFit/>
          </a:bodyPr>
          <a:lstStyle/>
          <a:p>
            <a:pPr marL="0" marR="0">
              <a:spcBef>
                <a:spcPts val="200"/>
              </a:spcBef>
              <a:spcAft>
                <a:spcPts val="0"/>
              </a:spcAft>
            </a:pPr>
            <a:r>
              <a:rPr lang="en-US" sz="1800" b="1" dirty="0">
                <a:solidFill>
                  <a:schemeClr val="bg1"/>
                </a:solidFill>
                <a:effectLst/>
                <a:latin typeface="Bodoni MT" panose="02070603080606020203" pitchFamily="18" charset="77"/>
                <a:ea typeface="DengXian Light" panose="02010600030101010101" pitchFamily="2" charset="-122"/>
                <a:cs typeface="Times New Roman" panose="02020603050405020304" pitchFamily="18" charset="0"/>
              </a:rPr>
              <a:t>Santu Rohatgi: Co-Founder, Chairman, President and CFO</a:t>
            </a:r>
          </a:p>
          <a:p>
            <a:pPr marL="0" marR="0">
              <a:spcBef>
                <a:spcPts val="0"/>
              </a:spcBef>
              <a:spcAft>
                <a:spcPts val="0"/>
              </a:spcAft>
            </a:pPr>
            <a:r>
              <a:rPr lang="en-US" sz="1800" dirty="0">
                <a:solidFill>
                  <a:schemeClr val="bg1"/>
                </a:solidFill>
                <a:effectLst/>
                <a:latin typeface="Bodoni MT" panose="02070603080606020203" pitchFamily="18" charset="77"/>
                <a:ea typeface="Times New Roman" panose="02020603050405020304" pitchFamily="18" charset="0"/>
              </a:rPr>
              <a:t> </a:t>
            </a:r>
            <a:endParaRPr lang="en-US" dirty="0">
              <a:solidFill>
                <a:schemeClr val="bg1"/>
              </a:solidFill>
            </a:endParaRPr>
          </a:p>
        </p:txBody>
      </p:sp>
    </p:spTree>
    <p:extLst>
      <p:ext uri="{BB962C8B-B14F-4D97-AF65-F5344CB8AC3E}">
        <p14:creationId xmlns:p14="http://schemas.microsoft.com/office/powerpoint/2010/main" val="140122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979BDA-3061-CC91-5C3F-0B1586CD73EE}"/>
              </a:ext>
            </a:extLst>
          </p:cNvPr>
          <p:cNvSpPr>
            <a:spLocks noGrp="1"/>
          </p:cNvSpPr>
          <p:nvPr>
            <p:ph type="title"/>
          </p:nvPr>
        </p:nvSpPr>
        <p:spPr>
          <a:xfrm>
            <a:off x="147820" y="195402"/>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Board of Directors </a:t>
            </a:r>
          </a:p>
        </p:txBody>
      </p:sp>
      <p:pic>
        <p:nvPicPr>
          <p:cNvPr id="3" name="Picture 2">
            <a:extLst>
              <a:ext uri="{FF2B5EF4-FFF2-40B4-BE49-F238E27FC236}">
                <a16:creationId xmlns:a16="http://schemas.microsoft.com/office/drawing/2014/main" id="{34AFF0B9-312D-CEEF-D7CC-232C52565F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820" y="1193800"/>
            <a:ext cx="3634428" cy="3593592"/>
          </a:xfrm>
          <a:prstGeom prst="rect">
            <a:avLst/>
          </a:prstGeom>
        </p:spPr>
      </p:pic>
      <p:sp>
        <p:nvSpPr>
          <p:cNvPr id="6" name="TextBox 5">
            <a:extLst>
              <a:ext uri="{FF2B5EF4-FFF2-40B4-BE49-F238E27FC236}">
                <a16:creationId xmlns:a16="http://schemas.microsoft.com/office/drawing/2014/main" id="{CBDCBBFE-A1A8-02CF-C53F-852ED02142B5}"/>
              </a:ext>
            </a:extLst>
          </p:cNvPr>
          <p:cNvSpPr txBox="1"/>
          <p:nvPr/>
        </p:nvSpPr>
        <p:spPr>
          <a:xfrm>
            <a:off x="4654030" y="1922904"/>
            <a:ext cx="6783465" cy="646331"/>
          </a:xfrm>
          <a:prstGeom prst="rect">
            <a:avLst/>
          </a:prstGeom>
          <a:solidFill>
            <a:schemeClr val="tx1"/>
          </a:solidFill>
        </p:spPr>
        <p:txBody>
          <a:bodyPr wrap="square" rtlCol="0">
            <a:spAutoFit/>
          </a:bodyPr>
          <a:lstStyle/>
          <a:p>
            <a:r>
              <a:rPr lang="en-US" b="1" i="0" u="none" strike="noStrike" dirty="0">
                <a:solidFill>
                  <a:schemeClr val="bg1"/>
                </a:solidFill>
                <a:effectLst/>
                <a:latin typeface="Bodoni MT" panose="02070603080606020203" pitchFamily="18" charset="77"/>
              </a:rPr>
              <a:t>David R. VanValkenburg</a:t>
            </a:r>
          </a:p>
          <a:p>
            <a:endParaRPr lang="en-US" b="1" i="0" u="none" strike="noStrike" dirty="0">
              <a:solidFill>
                <a:schemeClr val="bg1"/>
              </a:solidFill>
              <a:effectLst/>
              <a:latin typeface="Bodoni MT" panose="02070603080606020203" pitchFamily="18" charset="77"/>
            </a:endParaRPr>
          </a:p>
        </p:txBody>
      </p:sp>
      <p:sp>
        <p:nvSpPr>
          <p:cNvPr id="8" name="TextBox 7">
            <a:extLst>
              <a:ext uri="{FF2B5EF4-FFF2-40B4-BE49-F238E27FC236}">
                <a16:creationId xmlns:a16="http://schemas.microsoft.com/office/drawing/2014/main" id="{10BE1433-0055-95F9-8C06-C6B1F9438317}"/>
              </a:ext>
            </a:extLst>
          </p:cNvPr>
          <p:cNvSpPr txBox="1"/>
          <p:nvPr/>
        </p:nvSpPr>
        <p:spPr>
          <a:xfrm>
            <a:off x="4654030" y="2788170"/>
            <a:ext cx="6783465" cy="1323439"/>
          </a:xfrm>
          <a:prstGeom prst="rect">
            <a:avLst/>
          </a:prstGeom>
          <a:noFill/>
        </p:spPr>
        <p:txBody>
          <a:bodyPr wrap="square" rtlCol="0">
            <a:spAutoFit/>
          </a:bodyPr>
          <a:lstStyle/>
          <a:p>
            <a:r>
              <a:rPr lang="en-US" sz="1600" dirty="0">
                <a:solidFill>
                  <a:srgbClr val="3B3D40"/>
                </a:solidFill>
                <a:latin typeface="Bodoni MT" panose="02070603080606020203" pitchFamily="18" charset="77"/>
              </a:rPr>
              <a:t>E</a:t>
            </a:r>
            <a:r>
              <a:rPr lang="en-US" sz="1600" b="0" i="0" u="none" strike="noStrike" dirty="0">
                <a:solidFill>
                  <a:srgbClr val="3B3D40"/>
                </a:solidFill>
                <a:effectLst/>
                <a:latin typeface="Bodoni MT" panose="02070603080606020203" pitchFamily="18" charset="77"/>
              </a:rPr>
              <a:t>xperienced corporate executive and seasoned member of corporations’ boards of directors. corporate experience includes four years as an </a:t>
            </a:r>
            <a:r>
              <a:rPr lang="en-US" sz="1600" dirty="0">
                <a:solidFill>
                  <a:srgbClr val="3B3D40"/>
                </a:solidFill>
                <a:latin typeface="Bodoni MT" panose="02070603080606020203" pitchFamily="18" charset="77"/>
              </a:rPr>
              <a:t>I</a:t>
            </a:r>
            <a:r>
              <a:rPr lang="en-US" sz="1600" b="0" i="0" u="none" strike="noStrike" dirty="0">
                <a:solidFill>
                  <a:srgbClr val="3B3D40"/>
                </a:solidFill>
                <a:effectLst/>
                <a:latin typeface="Bodoni MT" panose="02070603080606020203" pitchFamily="18" charset="77"/>
              </a:rPr>
              <a:t>nvestment Analyst, ten years in general management, sixteen years as a President of private and public companies, and over twenty years as a member of twenty-two public and private corporate boards of directors.</a:t>
            </a:r>
            <a:endParaRPr lang="en-US" sz="1600" dirty="0">
              <a:latin typeface="Bodoni MT" panose="02070603080606020203" pitchFamily="18" charset="77"/>
            </a:endParaRPr>
          </a:p>
        </p:txBody>
      </p:sp>
    </p:spTree>
    <p:extLst>
      <p:ext uri="{BB962C8B-B14F-4D97-AF65-F5344CB8AC3E}">
        <p14:creationId xmlns:p14="http://schemas.microsoft.com/office/powerpoint/2010/main" val="426364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4B9D7E-E216-43A8-882B-3F979434C3E2}"/>
              </a:ext>
            </a:extLst>
          </p:cNvPr>
          <p:cNvSpPr/>
          <p:nvPr/>
        </p:nvSpPr>
        <p:spPr>
          <a:xfrm>
            <a:off x="147820" y="1683587"/>
            <a:ext cx="3698240" cy="345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1">
            <a:extLst>
              <a:ext uri="{FF2B5EF4-FFF2-40B4-BE49-F238E27FC236}">
                <a16:creationId xmlns:a16="http://schemas.microsoft.com/office/drawing/2014/main" id="{3C979BDA-3061-CC91-5C3F-0B1586CD73EE}"/>
              </a:ext>
            </a:extLst>
          </p:cNvPr>
          <p:cNvSpPr>
            <a:spLocks noGrp="1"/>
          </p:cNvSpPr>
          <p:nvPr>
            <p:ph type="title"/>
          </p:nvPr>
        </p:nvSpPr>
        <p:spPr>
          <a:xfrm>
            <a:off x="147820" y="195402"/>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Board of Directors </a:t>
            </a:r>
          </a:p>
        </p:txBody>
      </p:sp>
      <p:sp>
        <p:nvSpPr>
          <p:cNvPr id="6" name="TextBox 5">
            <a:extLst>
              <a:ext uri="{FF2B5EF4-FFF2-40B4-BE49-F238E27FC236}">
                <a16:creationId xmlns:a16="http://schemas.microsoft.com/office/drawing/2014/main" id="{CBDCBBFE-A1A8-02CF-C53F-852ED02142B5}"/>
              </a:ext>
            </a:extLst>
          </p:cNvPr>
          <p:cNvSpPr txBox="1"/>
          <p:nvPr/>
        </p:nvSpPr>
        <p:spPr>
          <a:xfrm>
            <a:off x="4654030" y="1922904"/>
            <a:ext cx="6783465" cy="646331"/>
          </a:xfrm>
          <a:prstGeom prst="rect">
            <a:avLst/>
          </a:prstGeom>
          <a:solidFill>
            <a:schemeClr val="tx1"/>
          </a:solidFill>
        </p:spPr>
        <p:txBody>
          <a:bodyPr wrap="square" rtlCol="0">
            <a:spAutoFit/>
          </a:bodyPr>
          <a:lstStyle/>
          <a:p>
            <a:r>
              <a:rPr lang="en-US" b="1" dirty="0">
                <a:solidFill>
                  <a:schemeClr val="bg1"/>
                </a:solidFill>
                <a:latin typeface="Bodoni MT" panose="02070603080606020203" pitchFamily="18" charset="77"/>
              </a:rPr>
              <a:t>Roman Rohatgi</a:t>
            </a:r>
            <a:endParaRPr lang="en-US" b="1" i="0" u="none" strike="noStrike" dirty="0">
              <a:solidFill>
                <a:schemeClr val="bg1"/>
              </a:solidFill>
              <a:effectLst/>
              <a:latin typeface="Bodoni MT" panose="02070603080606020203" pitchFamily="18" charset="77"/>
            </a:endParaRPr>
          </a:p>
          <a:p>
            <a:endParaRPr lang="en-US" b="1" i="0" u="none" strike="noStrike" dirty="0">
              <a:solidFill>
                <a:schemeClr val="bg1"/>
              </a:solidFill>
              <a:effectLst/>
              <a:latin typeface="Bodoni MT" panose="02070603080606020203" pitchFamily="18" charset="77"/>
            </a:endParaRPr>
          </a:p>
        </p:txBody>
      </p:sp>
      <p:sp>
        <p:nvSpPr>
          <p:cNvPr id="8" name="TextBox 7">
            <a:extLst>
              <a:ext uri="{FF2B5EF4-FFF2-40B4-BE49-F238E27FC236}">
                <a16:creationId xmlns:a16="http://schemas.microsoft.com/office/drawing/2014/main" id="{10BE1433-0055-95F9-8C06-C6B1F9438317}"/>
              </a:ext>
            </a:extLst>
          </p:cNvPr>
          <p:cNvSpPr txBox="1"/>
          <p:nvPr/>
        </p:nvSpPr>
        <p:spPr>
          <a:xfrm>
            <a:off x="4654030" y="2788170"/>
            <a:ext cx="6783465" cy="1323439"/>
          </a:xfrm>
          <a:prstGeom prst="rect">
            <a:avLst/>
          </a:prstGeom>
          <a:noFill/>
        </p:spPr>
        <p:txBody>
          <a:bodyPr wrap="square" rtlCol="0">
            <a:spAutoFit/>
          </a:bodyPr>
          <a:lstStyle/>
          <a:p>
            <a:pPr marL="0" marR="0">
              <a:spcBef>
                <a:spcPts val="0"/>
              </a:spcBef>
              <a:spcAft>
                <a:spcPts val="0"/>
              </a:spcAft>
            </a:pPr>
            <a:r>
              <a:rPr lang="en-US" sz="1600" dirty="0">
                <a:solidFill>
                  <a:srgbClr val="3B3D40"/>
                </a:solidFill>
                <a:latin typeface="Bodoni MT" panose="02070603080606020203" pitchFamily="18" charset="77"/>
              </a:rPr>
              <a:t>Executive with 20 years of corporate experience across several industries and organizations, ranging in size from startups to multi-billion dollar entities. Experience covers broad commercial strategy, pricing, contract negotiations, and corporate finance with focus on business modeling and profitability improvement.</a:t>
            </a:r>
          </a:p>
        </p:txBody>
      </p:sp>
      <p:pic>
        <p:nvPicPr>
          <p:cNvPr id="5" name="Picture 4">
            <a:extLst>
              <a:ext uri="{FF2B5EF4-FFF2-40B4-BE49-F238E27FC236}">
                <a16:creationId xmlns:a16="http://schemas.microsoft.com/office/drawing/2014/main" id="{6CA5CE23-FE94-70BD-0D44-20895E0F8DD7}"/>
              </a:ext>
            </a:extLst>
          </p:cNvPr>
          <p:cNvPicPr preferRelativeResize="0">
            <a:picLocks/>
          </p:cNvPicPr>
          <p:nvPr/>
        </p:nvPicPr>
        <p:blipFill>
          <a:blip r:embed="rId2"/>
          <a:stretch>
            <a:fillRect/>
          </a:stretch>
        </p:blipFill>
        <p:spPr>
          <a:xfrm>
            <a:off x="215892" y="1278418"/>
            <a:ext cx="3630168" cy="3602736"/>
          </a:xfrm>
          <a:prstGeom prst="ellipse">
            <a:avLst/>
          </a:prstGeom>
          <a:ln w="63500"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27041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D2A8D3-FC6C-D0D0-E88F-F0358DBADCEF}"/>
              </a:ext>
            </a:extLst>
          </p:cNvPr>
          <p:cNvSpPr>
            <a:spLocks noGrp="1"/>
          </p:cNvSpPr>
          <p:nvPr>
            <p:ph type="title"/>
          </p:nvPr>
        </p:nvSpPr>
        <p:spPr>
          <a:xfrm>
            <a:off x="100361" y="133814"/>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Sources and Uses of Funds</a:t>
            </a:r>
          </a:p>
        </p:txBody>
      </p:sp>
      <p:graphicFrame>
        <p:nvGraphicFramePr>
          <p:cNvPr id="2" name="Table 1">
            <a:extLst>
              <a:ext uri="{FF2B5EF4-FFF2-40B4-BE49-F238E27FC236}">
                <a16:creationId xmlns:a16="http://schemas.microsoft.com/office/drawing/2014/main" id="{570B6D0A-48D3-2264-180A-73E2C2306075}"/>
              </a:ext>
            </a:extLst>
          </p:cNvPr>
          <p:cNvGraphicFramePr>
            <a:graphicFrameLocks noGrp="1"/>
          </p:cNvGraphicFramePr>
          <p:nvPr>
            <p:extLst>
              <p:ext uri="{D42A27DB-BD31-4B8C-83A1-F6EECF244321}">
                <p14:modId xmlns:p14="http://schemas.microsoft.com/office/powerpoint/2010/main" val="890284169"/>
              </p:ext>
            </p:extLst>
          </p:nvPr>
        </p:nvGraphicFramePr>
        <p:xfrm>
          <a:off x="981211" y="1256760"/>
          <a:ext cx="9953398" cy="4344479"/>
        </p:xfrm>
        <a:graphic>
          <a:graphicData uri="http://schemas.openxmlformats.org/drawingml/2006/table">
            <a:tbl>
              <a:tblPr firstRow="1" firstCol="1" lastRow="1" bandRow="1">
                <a:tableStyleId>{69CF1AB2-1976-4502-BF36-3FF5EA218861}</a:tableStyleId>
              </a:tblPr>
              <a:tblGrid>
                <a:gridCol w="3324542">
                  <a:extLst>
                    <a:ext uri="{9D8B030D-6E8A-4147-A177-3AD203B41FA5}">
                      <a16:colId xmlns:a16="http://schemas.microsoft.com/office/drawing/2014/main" val="1524145491"/>
                    </a:ext>
                  </a:extLst>
                </a:gridCol>
                <a:gridCol w="1556534">
                  <a:extLst>
                    <a:ext uri="{9D8B030D-6E8A-4147-A177-3AD203B41FA5}">
                      <a16:colId xmlns:a16="http://schemas.microsoft.com/office/drawing/2014/main" val="4160096359"/>
                    </a:ext>
                  </a:extLst>
                </a:gridCol>
                <a:gridCol w="3602751">
                  <a:extLst>
                    <a:ext uri="{9D8B030D-6E8A-4147-A177-3AD203B41FA5}">
                      <a16:colId xmlns:a16="http://schemas.microsoft.com/office/drawing/2014/main" val="3344185525"/>
                    </a:ext>
                  </a:extLst>
                </a:gridCol>
                <a:gridCol w="1469571">
                  <a:extLst>
                    <a:ext uri="{9D8B030D-6E8A-4147-A177-3AD203B41FA5}">
                      <a16:colId xmlns:a16="http://schemas.microsoft.com/office/drawing/2014/main" val="2046848579"/>
                    </a:ext>
                  </a:extLst>
                </a:gridCol>
              </a:tblGrid>
              <a:tr h="575787">
                <a:tc gridSpan="2">
                  <a:txBody>
                    <a:bodyPr/>
                    <a:lstStyle/>
                    <a:p>
                      <a:pPr marL="0" marR="0">
                        <a:spcBef>
                          <a:spcPts val="0"/>
                        </a:spcBef>
                        <a:spcAft>
                          <a:spcPts val="0"/>
                        </a:spcAft>
                      </a:pPr>
                      <a:r>
                        <a:rPr lang="en-US" sz="1100" dirty="0">
                          <a:effectLst/>
                        </a:rPr>
                        <a:t>Sources</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spcBef>
                          <a:spcPts val="0"/>
                        </a:spcBef>
                        <a:spcAft>
                          <a:spcPts val="0"/>
                        </a:spcAft>
                      </a:pPr>
                      <a:r>
                        <a:rPr lang="en-US" sz="1100" dirty="0">
                          <a:effectLst/>
                        </a:rPr>
                        <a:t>Uses</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717924651"/>
                  </a:ext>
                </a:extLst>
              </a:tr>
              <a:tr h="334009">
                <a:tc>
                  <a:txBody>
                    <a:bodyPr/>
                    <a:lstStyle/>
                    <a:p>
                      <a:pPr marL="0" marR="0">
                        <a:spcBef>
                          <a:spcPts val="0"/>
                        </a:spcBef>
                        <a:spcAft>
                          <a:spcPts val="0"/>
                        </a:spcAft>
                      </a:pPr>
                      <a:r>
                        <a:rPr lang="en-US" sz="1100" b="0" dirty="0">
                          <a:effectLst/>
                        </a:rPr>
                        <a:t>Capital Raised</a:t>
                      </a:r>
                      <a:endParaRPr lang="en-US" sz="1100" b="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100" dirty="0">
                          <a:effectLst/>
                        </a:rPr>
                        <a:t>$10,000,000 </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Pharmacy with Compounding (Licenses)</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$500,000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386913051"/>
                  </a:ext>
                </a:extLst>
              </a:tr>
              <a:tr h="317329">
                <a:tc>
                  <a:txBody>
                    <a:bodyPr/>
                    <a:lstStyle/>
                    <a:p>
                      <a:pPr marL="0" marR="0">
                        <a:spcBef>
                          <a:spcPts val="0"/>
                        </a:spcBef>
                        <a:spcAft>
                          <a:spcPts val="0"/>
                        </a:spcAft>
                      </a:pPr>
                      <a:r>
                        <a:rPr lang="en-US" sz="1100" dirty="0">
                          <a:effectLst/>
                        </a:rPr>
                        <a:t> </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100" dirty="0">
                          <a:effectLst/>
                        </a:rPr>
                        <a:t> </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Pharmacy (License)</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$350,000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2564968176"/>
                  </a:ext>
                </a:extLst>
              </a:tr>
              <a:tr h="314793">
                <a:tc>
                  <a:txBody>
                    <a:bodyPr/>
                    <a:lstStyle/>
                    <a:p>
                      <a:pPr marL="0" marR="0">
                        <a:spcBef>
                          <a:spcPts val="0"/>
                        </a:spcBef>
                        <a:spcAft>
                          <a:spcPts val="0"/>
                        </a:spcAft>
                      </a:pPr>
                      <a:r>
                        <a:rPr lang="en-US" sz="1100" dirty="0">
                          <a:effectLst/>
                        </a:rPr>
                        <a:t> </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100" dirty="0">
                          <a:effectLst/>
                        </a:rPr>
                        <a:t> </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16 Micro-Pharmacies (LLC)</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$32,000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3715188707"/>
                  </a:ext>
                </a:extLst>
              </a:tr>
              <a:tr h="329784">
                <a:tc>
                  <a:txBody>
                    <a:bodyPr/>
                    <a:lstStyle/>
                    <a:p>
                      <a:pPr marL="0" marR="0">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Capital Requirement Pharmacies</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$1,000,000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3557214690"/>
                  </a:ext>
                </a:extLst>
              </a:tr>
              <a:tr h="329783">
                <a:tc>
                  <a:txBody>
                    <a:bodyPr/>
                    <a:lstStyle/>
                    <a:p>
                      <a:pPr marL="0" marR="0">
                        <a:spcBef>
                          <a:spcPts val="0"/>
                        </a:spcBef>
                        <a:spcAft>
                          <a:spcPts val="0"/>
                        </a:spcAft>
                      </a:pPr>
                      <a:r>
                        <a:rPr lang="en-US" sz="1100" dirty="0">
                          <a:effectLst/>
                        </a:rPr>
                        <a:t> </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100" dirty="0">
                          <a:effectLst/>
                        </a:rPr>
                        <a:t> </a:t>
                      </a: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Capital Requirement Micro Pharmacies</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$4,000,000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4278110444"/>
                  </a:ext>
                </a:extLst>
              </a:tr>
              <a:tr h="299804">
                <a:tc>
                  <a:txBody>
                    <a:bodyPr/>
                    <a:lstStyle/>
                    <a:p>
                      <a:pPr marL="0" marR="0">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Start-Up and Infrastructure costs</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$713,000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355418988"/>
                  </a:ext>
                </a:extLst>
              </a:tr>
              <a:tr h="329783">
                <a:tc>
                  <a:txBody>
                    <a:bodyPr/>
                    <a:lstStyle/>
                    <a:p>
                      <a:pPr marL="0" marR="0">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E-Commerce Build &amp; Inventory</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$300,000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2169585585"/>
                  </a:ext>
                </a:extLst>
              </a:tr>
              <a:tr h="344774">
                <a:tc>
                  <a:txBody>
                    <a:bodyPr/>
                    <a:lstStyle/>
                    <a:p>
                      <a:pPr marL="0" marR="0">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Operations (Vendors Pre-paid+ Contracts)</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$200,000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1899684716"/>
                  </a:ext>
                </a:extLst>
              </a:tr>
              <a:tr h="299803">
                <a:tc>
                  <a:txBody>
                    <a:bodyPr/>
                    <a:lstStyle/>
                    <a:p>
                      <a:pPr marL="0" marR="0">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Inventory + IT + Accounting + Other Operating Expenses</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$2,155,000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2989404412"/>
                  </a:ext>
                </a:extLst>
              </a:tr>
              <a:tr h="344774">
                <a:tc>
                  <a:txBody>
                    <a:bodyPr/>
                    <a:lstStyle/>
                    <a:p>
                      <a:pPr marL="0" marR="0">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endParaRPr lang="en-US" sz="1100"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algn="l" fontAlgn="b"/>
                      <a:r>
                        <a:rPr lang="en-US" sz="1100" b="0" u="none" strike="noStrike" dirty="0">
                          <a:solidFill>
                            <a:srgbClr val="000000"/>
                          </a:solidFill>
                          <a:effectLst/>
                        </a:rPr>
                        <a:t>Transaction Expenses/Fees</a:t>
                      </a:r>
                      <a:endParaRPr lang="en-US" sz="1100" b="0" i="0" u="none" strike="noStrike" dirty="0">
                        <a:solidFill>
                          <a:srgbClr val="000000"/>
                        </a:solidFill>
                        <a:effectLst/>
                        <a:latin typeface="Bodoni MT" panose="02070603080606020203" pitchFamily="18" charset="77"/>
                      </a:endParaRPr>
                    </a:p>
                  </a:txBody>
                  <a:tcPr marL="9525" marR="9525" marT="9525" marB="0"/>
                </a:tc>
                <a:tc>
                  <a:txBody>
                    <a:bodyPr/>
                    <a:lstStyle/>
                    <a:p>
                      <a:pPr algn="r" fontAlgn="b"/>
                      <a:r>
                        <a:rPr lang="en-US" sz="1100" b="0" u="none" strike="noStrike" dirty="0">
                          <a:solidFill>
                            <a:srgbClr val="000000"/>
                          </a:solidFill>
                          <a:effectLst/>
                        </a:rPr>
                        <a:t>$750,000</a:t>
                      </a:r>
                      <a:endParaRPr lang="en-US" sz="1100" b="0" i="0" u="none" strike="noStrike" dirty="0">
                        <a:solidFill>
                          <a:srgbClr val="000000"/>
                        </a:solidFill>
                        <a:effectLst/>
                        <a:latin typeface="Bodoni MT" panose="02070603080606020203" pitchFamily="18" charset="77"/>
                      </a:endParaRPr>
                    </a:p>
                  </a:txBody>
                  <a:tcPr marL="9525" marR="9525" marT="9525" marB="0"/>
                </a:tc>
                <a:extLst>
                  <a:ext uri="{0D108BD9-81ED-4DB2-BD59-A6C34878D82A}">
                    <a16:rowId xmlns:a16="http://schemas.microsoft.com/office/drawing/2014/main" val="2414255664"/>
                  </a:ext>
                </a:extLst>
              </a:tr>
              <a:tr h="524056">
                <a:tc>
                  <a:txBody>
                    <a:bodyPr/>
                    <a:lstStyle/>
                    <a:p>
                      <a:pPr marL="0" marR="0">
                        <a:spcBef>
                          <a:spcPts val="0"/>
                        </a:spcBef>
                        <a:spcAft>
                          <a:spcPts val="0"/>
                        </a:spcAft>
                      </a:pPr>
                      <a:r>
                        <a:rPr lang="en-US" sz="1100" b="1" dirty="0">
                          <a:effectLst/>
                        </a:rPr>
                        <a:t>Total</a:t>
                      </a:r>
                      <a:endParaRPr lang="en-US" sz="1100" b="1"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100" b="1" dirty="0">
                          <a:effectLst/>
                        </a:rPr>
                        <a:t>$10,000,000</a:t>
                      </a:r>
                      <a:endParaRPr lang="en-US" sz="1100" b="1"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Total</a:t>
                      </a:r>
                      <a:endParaRPr lang="en-US" sz="1100" b="1"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100" b="1" dirty="0">
                          <a:effectLst/>
                        </a:rPr>
                        <a:t>$10,000,000</a:t>
                      </a:r>
                      <a:endParaRPr lang="en-US" sz="1100" b="1" dirty="0">
                        <a:effectLst/>
                        <a:latin typeface="Bodoni MT" panose="02070603080606020203" pitchFamily="18" charset="77"/>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0342608"/>
                  </a:ext>
                </a:extLst>
              </a:tr>
            </a:tbl>
          </a:graphicData>
        </a:graphic>
      </p:graphicFrame>
    </p:spTree>
    <p:extLst>
      <p:ext uri="{BB962C8B-B14F-4D97-AF65-F5344CB8AC3E}">
        <p14:creationId xmlns:p14="http://schemas.microsoft.com/office/powerpoint/2010/main" val="167445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C9E66E-915D-B572-EAF7-14FD8B33DECC}"/>
              </a:ext>
            </a:extLst>
          </p:cNvPr>
          <p:cNvSpPr>
            <a:spLocks noGrp="1"/>
          </p:cNvSpPr>
          <p:nvPr>
            <p:ph type="title"/>
          </p:nvPr>
        </p:nvSpPr>
        <p:spPr>
          <a:xfrm>
            <a:off x="30281" y="73556"/>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General Risks</a:t>
            </a:r>
          </a:p>
        </p:txBody>
      </p:sp>
      <p:sp>
        <p:nvSpPr>
          <p:cNvPr id="2" name="Text Placeholder 3">
            <a:extLst>
              <a:ext uri="{FF2B5EF4-FFF2-40B4-BE49-F238E27FC236}">
                <a16:creationId xmlns:a16="http://schemas.microsoft.com/office/drawing/2014/main" id="{47AB3D3A-3683-7E33-43EF-78B300E077E2}"/>
              </a:ext>
            </a:extLst>
          </p:cNvPr>
          <p:cNvSpPr txBox="1">
            <a:spLocks/>
          </p:cNvSpPr>
          <p:nvPr/>
        </p:nvSpPr>
        <p:spPr>
          <a:xfrm>
            <a:off x="177834" y="1598991"/>
            <a:ext cx="11896894" cy="3826030"/>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50" b="1" kern="1200">
                <a:solidFill>
                  <a:schemeClr val="accent3">
                    <a:lumMod val="75000"/>
                  </a:schemeClr>
                </a:solidFill>
                <a:latin typeface="+mn-lt"/>
                <a:ea typeface="+mn-ea"/>
                <a:cs typeface="+mn-cs"/>
              </a:defRPr>
            </a:lvl1pPr>
            <a:lvl2pPr marL="742950" indent="-285750" algn="l" defTabSz="914400" rtl="0" eaLnBrk="1" latinLnBrk="0" hangingPunct="1">
              <a:lnSpc>
                <a:spcPct val="90000"/>
              </a:lnSpc>
              <a:spcBef>
                <a:spcPts val="500"/>
              </a:spcBef>
              <a:buFont typeface="Courier New" panose="02070309020205020404" pitchFamily="49" charset="0"/>
              <a:buChar char="o"/>
              <a:defRPr sz="1150"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buClr>
                <a:schemeClr val="accent3"/>
              </a:buClr>
              <a:defRPr/>
            </a:pPr>
            <a:r>
              <a:rPr kumimoji="0" lang="en-US" sz="1100" b="1" i="0" u="none" strike="noStrike" kern="0" cap="none" spc="0" normalizeH="0" baseline="0" noProof="0" dirty="0">
                <a:ln>
                  <a:noFill/>
                </a:ln>
                <a:solidFill>
                  <a:schemeClr val="bg1"/>
                </a:solidFill>
                <a:effectLst/>
                <a:uLnTx/>
                <a:uFillTx/>
                <a:latin typeface="Bodoni MT" panose="02070603080606020203" pitchFamily="18" charset="77"/>
                <a:cs typeface="Arial" panose="020B0604020202020204" pitchFamily="34" charset="0"/>
                <a:sym typeface="Arial"/>
              </a:rPr>
              <a:t>Risks related to market conditions and governmental program</a:t>
            </a:r>
          </a:p>
          <a:p>
            <a:pPr lvl="1">
              <a:lnSpc>
                <a:spcPct val="100000"/>
              </a:lnSpc>
            </a:pPr>
            <a:r>
              <a:rPr lang="en-US" dirty="0">
                <a:solidFill>
                  <a:schemeClr val="bg1"/>
                </a:solidFill>
                <a:latin typeface="Bodoni MT" panose="02070603080606020203" pitchFamily="18" charset="77"/>
              </a:rPr>
              <a:t>We may be adversely impacted by weakness in the local economies we serve</a:t>
            </a:r>
          </a:p>
          <a:p>
            <a:pPr lvl="1">
              <a:lnSpc>
                <a:spcPct val="100000"/>
              </a:lnSpc>
            </a:pPr>
            <a:r>
              <a:rPr lang="en-US" dirty="0">
                <a:solidFill>
                  <a:schemeClr val="bg1"/>
                </a:solidFill>
                <a:latin typeface="Bodoni MT" panose="02070603080606020203" pitchFamily="18" charset="77"/>
              </a:rPr>
              <a:t>New legislation and/or regulatory laws affecting our operations may affect our performance</a:t>
            </a:r>
          </a:p>
          <a:p>
            <a:pPr>
              <a:lnSpc>
                <a:spcPct val="100000"/>
              </a:lnSpc>
            </a:pPr>
            <a:r>
              <a:rPr kumimoji="0" lang="en-US" sz="1100" b="1" i="0" u="none" strike="noStrike" kern="0" cap="none" spc="0" normalizeH="0" baseline="0" noProof="0" dirty="0">
                <a:ln>
                  <a:noFill/>
                </a:ln>
                <a:solidFill>
                  <a:schemeClr val="bg1"/>
                </a:solidFill>
                <a:effectLst/>
                <a:uLnTx/>
                <a:uFillTx/>
                <a:latin typeface="Bodoni MT" panose="02070603080606020203" pitchFamily="18" charset="77"/>
                <a:cs typeface="Arial" panose="020B0604020202020204" pitchFamily="34" charset="0"/>
                <a:sym typeface="Arial"/>
              </a:rPr>
              <a:t>Risk related to our business/operations</a:t>
            </a:r>
          </a:p>
          <a:p>
            <a:pPr lvl="1">
              <a:lnSpc>
                <a:spcPct val="100000"/>
              </a:lnSpc>
            </a:pPr>
            <a:r>
              <a:rPr lang="en-US" dirty="0">
                <a:solidFill>
                  <a:schemeClr val="bg1"/>
                </a:solidFill>
                <a:latin typeface="Bodoni MT" panose="02070603080606020203" pitchFamily="18" charset="77"/>
              </a:rPr>
              <a:t>We may be unable to successfully execute and manage our growth strategy</a:t>
            </a:r>
          </a:p>
          <a:p>
            <a:pPr lvl="1">
              <a:lnSpc>
                <a:spcPct val="100000"/>
              </a:lnSpc>
            </a:pPr>
            <a:r>
              <a:rPr lang="en-US" dirty="0">
                <a:solidFill>
                  <a:schemeClr val="bg1"/>
                </a:solidFill>
                <a:latin typeface="Bodoni MT" panose="02070603080606020203" pitchFamily="18" charset="77"/>
              </a:rPr>
              <a:t>Our success will depend on our ability to hire, train and retain key personnel</a:t>
            </a:r>
          </a:p>
          <a:p>
            <a:pPr marL="0" lvl="1" indent="0">
              <a:lnSpc>
                <a:spcPct val="100000"/>
              </a:lnSpc>
              <a:buNone/>
            </a:pPr>
            <a:r>
              <a:rPr kumimoji="0" lang="en-US" sz="1100" b="1" i="0" u="none" strike="noStrike" kern="0" cap="none" spc="0" normalizeH="0" baseline="0" noProof="0" dirty="0">
                <a:ln>
                  <a:noFill/>
                </a:ln>
                <a:solidFill>
                  <a:schemeClr val="bg1"/>
                </a:solidFill>
                <a:effectLst/>
                <a:uLnTx/>
                <a:uFillTx/>
                <a:latin typeface="Bodoni MT" panose="02070603080606020203" pitchFamily="18" charset="77"/>
                <a:cs typeface="Arial" panose="020B0604020202020204" pitchFamily="34" charset="0"/>
                <a:sym typeface="Arial"/>
              </a:rPr>
              <a:t>Risks related to proposed financial transaction</a:t>
            </a:r>
          </a:p>
          <a:p>
            <a:pPr lvl="1">
              <a:lnSpc>
                <a:spcPct val="100000"/>
              </a:lnSpc>
            </a:pPr>
            <a:r>
              <a:rPr lang="en-US" dirty="0">
                <a:solidFill>
                  <a:schemeClr val="bg1"/>
                </a:solidFill>
                <a:latin typeface="Bodoni MT" panose="02070603080606020203" pitchFamily="18" charset="77"/>
              </a:rPr>
              <a:t>The industries in which we operate are highly competitive and many of our competitors have access to greater financial resources, lower funding costs and greater access to liquidity</a:t>
            </a:r>
          </a:p>
          <a:p>
            <a:pPr lvl="1">
              <a:lnSpc>
                <a:spcPct val="100000"/>
              </a:lnSpc>
            </a:pPr>
            <a:r>
              <a:rPr lang="en-US" dirty="0">
                <a:solidFill>
                  <a:schemeClr val="bg1"/>
                </a:solidFill>
                <a:latin typeface="Bodoni MT" panose="02070603080606020203" pitchFamily="18" charset="77"/>
              </a:rPr>
              <a:t>Unfavorable future conditions could adversely impact our business, financial position, results of operations and/or cash flows</a:t>
            </a:r>
          </a:p>
        </p:txBody>
      </p:sp>
      <p:sp>
        <p:nvSpPr>
          <p:cNvPr id="3" name="Text Placeholder 13">
            <a:extLst>
              <a:ext uri="{FF2B5EF4-FFF2-40B4-BE49-F238E27FC236}">
                <a16:creationId xmlns:a16="http://schemas.microsoft.com/office/drawing/2014/main" id="{07E22B1F-027F-38CB-D03C-679AF49D58AE}"/>
              </a:ext>
            </a:extLst>
          </p:cNvPr>
          <p:cNvSpPr txBox="1">
            <a:spLocks/>
          </p:cNvSpPr>
          <p:nvPr/>
        </p:nvSpPr>
        <p:spPr>
          <a:xfrm>
            <a:off x="177834" y="964395"/>
            <a:ext cx="11719060" cy="523220"/>
          </a:xfrm>
          <a:prstGeom prst="rect">
            <a:avLst/>
          </a:prstGeom>
          <a:ln>
            <a:noFill/>
          </a:ln>
        </p:spPr>
        <p:txBody>
          <a:bodyPr vert="horz" wrap="square" lIns="91440" tIns="45720" rIns="91440" bIns="45720" rtlCol="0" anchor="ctr">
            <a:spAutoFit/>
          </a:bodyPr>
          <a:lstStyle>
            <a:defPPr>
              <a:defRPr lang="en-US"/>
            </a:defPPr>
            <a:lvl1pPr marL="0" indent="0" algn="l" defTabSz="914400" rtl="0" eaLnBrk="1" latinLnBrk="0" hangingPunct="1">
              <a:buFontTx/>
              <a:buNone/>
              <a:defRPr sz="1300" b="1" kern="1200">
                <a:solidFill>
                  <a:schemeClr val="accent3">
                    <a:lumMod val="75000"/>
                  </a:schemeClr>
                </a:solidFill>
                <a:latin typeface="+mn-lt"/>
                <a:ea typeface="+mn-ea"/>
                <a:cs typeface="+mn-cs"/>
              </a:defRPr>
            </a:lvl1pPr>
            <a:lvl2pPr marL="457200" indent="0" algn="l" defTabSz="914400" rtl="0" eaLnBrk="1" latinLnBrk="0" hangingPunct="1">
              <a:buFontTx/>
              <a:buNone/>
              <a:defRPr sz="1800" kern="1200">
                <a:solidFill>
                  <a:schemeClr val="tx1"/>
                </a:solidFill>
                <a:latin typeface="+mn-lt"/>
                <a:ea typeface="+mn-ea"/>
                <a:cs typeface="+mn-cs"/>
              </a:defRPr>
            </a:lvl2pPr>
            <a:lvl3pPr marL="914400" indent="0" algn="l" defTabSz="914400" rtl="0" eaLnBrk="1" latinLnBrk="0" hangingPunct="1">
              <a:buFontTx/>
              <a:buNone/>
              <a:defRPr sz="1800" kern="1200">
                <a:solidFill>
                  <a:schemeClr val="tx1"/>
                </a:solidFill>
                <a:latin typeface="+mn-lt"/>
                <a:ea typeface="+mn-ea"/>
                <a:cs typeface="+mn-cs"/>
              </a:defRPr>
            </a:lvl3pPr>
            <a:lvl4pPr marL="1371600" indent="0" algn="l" defTabSz="914400" rtl="0" eaLnBrk="1" latinLnBrk="0" hangingPunct="1">
              <a:buFontTx/>
              <a:buNone/>
              <a:defRPr sz="1800" kern="1200">
                <a:solidFill>
                  <a:schemeClr val="tx1"/>
                </a:solidFill>
                <a:latin typeface="+mn-lt"/>
                <a:ea typeface="+mn-ea"/>
                <a:cs typeface="+mn-cs"/>
              </a:defRPr>
            </a:lvl4pPr>
            <a:lvl5pPr marL="1828800" indent="0" algn="l" defTabSz="914400" rtl="0" eaLnBrk="1" latinLnBrk="0" hangingPunct="1">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kern="0" dirty="0">
                <a:solidFill>
                  <a:schemeClr val="bg1"/>
                </a:solidFill>
                <a:latin typeface="Bodoni MT" panose="02070603080606020203" pitchFamily="18" charset="77"/>
                <a:cs typeface="Arial" panose="020B0604020202020204" pitchFamily="34" charset="0"/>
              </a:rPr>
              <a:t>Financial models and other supporting information information regarding historical data, hypothetical target returns, contextual analysis, and other pertinent matters will be made available to prospective investors upon request. There is no guarantee of success, and there is a potential for loss of your investment  </a:t>
            </a:r>
            <a:endParaRPr lang="en-US" b="0" dirty="0">
              <a:solidFill>
                <a:schemeClr val="bg1"/>
              </a:solidFill>
              <a:latin typeface="Bodoni MT" panose="02070603080606020203" pitchFamily="18" charset="77"/>
            </a:endParaRPr>
          </a:p>
        </p:txBody>
      </p:sp>
      <p:sp>
        <p:nvSpPr>
          <p:cNvPr id="6" name="Text Placeholder 3">
            <a:extLst>
              <a:ext uri="{FF2B5EF4-FFF2-40B4-BE49-F238E27FC236}">
                <a16:creationId xmlns:a16="http://schemas.microsoft.com/office/drawing/2014/main" id="{77EB4832-4270-8ACD-4A56-2F8907543392}"/>
              </a:ext>
            </a:extLst>
          </p:cNvPr>
          <p:cNvSpPr txBox="1">
            <a:spLocks/>
          </p:cNvSpPr>
          <p:nvPr/>
        </p:nvSpPr>
        <p:spPr>
          <a:xfrm>
            <a:off x="169140" y="1823777"/>
            <a:ext cx="11637814" cy="6467113"/>
          </a:xfrm>
          <a:prstGeom prst="rect">
            <a:avLst/>
          </a:prstGeom>
          <a:ln>
            <a:noFill/>
          </a:ln>
        </p:spPr>
        <p:txBody>
          <a:bodyPr vert="horz" lIns="91440" tIns="45720" rIns="91440" bIns="45720" rtlCol="0" anchor="ctr" anchorCtr="0">
            <a:noAutofit/>
          </a:bodyPr>
          <a:lstStyle>
            <a:defPPr>
              <a:defRPr lang="en-US"/>
            </a:defPPr>
            <a:lvl1pPr marL="0" indent="0" algn="l" defTabSz="914400" rtl="0" eaLnBrk="1" latinLnBrk="0" hangingPunct="1">
              <a:buFont typeface="Arial" panose="020B0604020202020204" pitchFamily="34" charset="0"/>
              <a:buNone/>
              <a:defRPr sz="1150" b="1" kern="1200">
                <a:solidFill>
                  <a:schemeClr val="accent3">
                    <a:lumMod val="75000"/>
                  </a:schemeClr>
                </a:solidFill>
                <a:latin typeface="+mn-lt"/>
                <a:ea typeface="+mn-ea"/>
                <a:cs typeface="+mn-cs"/>
              </a:defRPr>
            </a:lvl1pPr>
            <a:lvl2pPr marL="742950" indent="-285750" algn="l" defTabSz="914400" rtl="0" eaLnBrk="1" latinLnBrk="0" hangingPunct="1">
              <a:buFont typeface="Courier New" panose="02070309020205020404" pitchFamily="49" charset="0"/>
              <a:buChar char="o"/>
              <a:defRPr sz="1150" kern="1200">
                <a:solidFill>
                  <a:schemeClr val="accent1"/>
                </a:solidFill>
                <a:latin typeface="+mn-lt"/>
                <a:ea typeface="+mn-ea"/>
                <a:cs typeface="+mn-cs"/>
              </a:defRPr>
            </a:lvl2pPr>
            <a:lvl3pPr marL="914400" indent="0" algn="l" defTabSz="914400" rtl="0" eaLnBrk="1" latinLnBrk="0" hangingPunct="1">
              <a:buNone/>
              <a:defRPr sz="1200" kern="1200">
                <a:solidFill>
                  <a:schemeClr val="tx1"/>
                </a:solidFill>
                <a:latin typeface="+mn-lt"/>
                <a:ea typeface="+mn-ea"/>
                <a:cs typeface="+mn-cs"/>
              </a:defRPr>
            </a:lvl3pPr>
            <a:lvl4pPr marL="1371600" indent="0" algn="l" defTabSz="914400" rtl="0" eaLnBrk="1" latinLnBrk="0" hangingPunct="1">
              <a:buNone/>
              <a:defRPr sz="1000" kern="1200">
                <a:solidFill>
                  <a:schemeClr val="tx1"/>
                </a:solidFill>
                <a:latin typeface="+mn-lt"/>
                <a:ea typeface="+mn-ea"/>
                <a:cs typeface="+mn-cs"/>
              </a:defRPr>
            </a:lvl4pPr>
            <a:lvl5pPr marL="1828800" indent="0" algn="l" defTabSz="914400" rtl="0" eaLnBrk="1" latinLnBrk="0" hangingPunct="1">
              <a:buNone/>
              <a:defRPr sz="1000" kern="1200">
                <a:solidFill>
                  <a:schemeClr val="tx1"/>
                </a:solidFill>
                <a:latin typeface="+mn-lt"/>
                <a:ea typeface="+mn-ea"/>
                <a:cs typeface="+mn-cs"/>
              </a:defRPr>
            </a:lvl5pPr>
            <a:lvl6pPr marL="2286000" indent="0" algn="l" defTabSz="914400" rtl="0" eaLnBrk="1" latinLnBrk="0" hangingPunct="1">
              <a:buNone/>
              <a:defRPr sz="1000" kern="1200">
                <a:solidFill>
                  <a:schemeClr val="tx1"/>
                </a:solidFill>
                <a:latin typeface="+mn-lt"/>
                <a:ea typeface="+mn-ea"/>
                <a:cs typeface="+mn-cs"/>
              </a:defRPr>
            </a:lvl6pPr>
            <a:lvl7pPr marL="2743200" indent="0" algn="l" defTabSz="914400" rtl="0" eaLnBrk="1" latinLnBrk="0" hangingPunct="1">
              <a:buNone/>
              <a:defRPr sz="1000" kern="1200">
                <a:solidFill>
                  <a:schemeClr val="tx1"/>
                </a:solidFill>
                <a:latin typeface="+mn-lt"/>
                <a:ea typeface="+mn-ea"/>
                <a:cs typeface="+mn-cs"/>
              </a:defRPr>
            </a:lvl7pPr>
            <a:lvl8pPr marL="3200400" indent="0" algn="l" defTabSz="914400" rtl="0" eaLnBrk="1" latinLnBrk="0" hangingPunct="1">
              <a:buNone/>
              <a:defRPr sz="1000" kern="1200">
                <a:solidFill>
                  <a:schemeClr val="tx1"/>
                </a:solidFill>
                <a:latin typeface="+mn-lt"/>
                <a:ea typeface="+mn-ea"/>
                <a:cs typeface="+mn-cs"/>
              </a:defRPr>
            </a:lvl8pPr>
            <a:lvl9pPr marL="3657600" indent="0" algn="l" defTabSz="914400" rtl="0" eaLnBrk="1" latinLnBrk="0" hangingPunct="1">
              <a:buNone/>
              <a:defRPr sz="1000" kern="1200">
                <a:solidFill>
                  <a:schemeClr val="tx1"/>
                </a:solidFill>
                <a:latin typeface="+mn-lt"/>
                <a:ea typeface="+mn-ea"/>
                <a:cs typeface="+mn-cs"/>
              </a:defRPr>
            </a:lvl9pPr>
          </a:lstStyle>
          <a:p>
            <a:r>
              <a:rPr lang="en-US" sz="1100" kern="0" dirty="0">
                <a:solidFill>
                  <a:schemeClr val="bg1"/>
                </a:solidFill>
                <a:latin typeface="Bodoni MT" panose="02070603080606020203" pitchFamily="18" charset="77"/>
                <a:cs typeface="Arial" panose="020B0604020202020204" pitchFamily="34" charset="0"/>
              </a:rPr>
              <a:t>Risks related to funding sources and interest rates/debt markets </a:t>
            </a:r>
            <a:endParaRPr kumimoji="0" lang="en-US" sz="1100" b="1" i="0" u="none" strike="noStrike" kern="0" cap="none" spc="0" normalizeH="0" baseline="0" noProof="0" dirty="0">
              <a:ln>
                <a:noFill/>
              </a:ln>
              <a:solidFill>
                <a:schemeClr val="bg1"/>
              </a:solidFill>
              <a:effectLst/>
              <a:uLnTx/>
              <a:uFillTx/>
              <a:latin typeface="Bodoni MT" panose="02070603080606020203" pitchFamily="18" charset="77"/>
              <a:cs typeface="Arial" panose="020B0604020202020204" pitchFamily="34" charset="0"/>
              <a:sym typeface="Arial"/>
            </a:endParaRPr>
          </a:p>
          <a:p>
            <a:pPr lvl="1"/>
            <a:r>
              <a:rPr lang="en-US" dirty="0">
                <a:solidFill>
                  <a:schemeClr val="bg1"/>
                </a:solidFill>
                <a:latin typeface="Bodoni MT" panose="02070603080606020203" pitchFamily="18" charset="77"/>
              </a:rPr>
              <a:t>We are substantially dependent upon our secured and unsecured funding arrangements. If any of our funding arrangements are terminated, not renewed or otherwise become unavailable to us, we may be unable to find replacement financing on economically viable terms, if at all, which would have a material adverse effect on our business, financial position, results of operations and cash flows</a:t>
            </a:r>
          </a:p>
          <a:p>
            <a:pPr lvl="1"/>
            <a:r>
              <a:rPr lang="en-US" dirty="0">
                <a:solidFill>
                  <a:schemeClr val="bg1"/>
                </a:solidFill>
                <a:latin typeface="Bodoni MT" panose="02070603080606020203" pitchFamily="18" charset="77"/>
              </a:rPr>
              <a:t>Changes in economic and legal conditions could materially and adversely affect our transactions, business, financial position, results of operations or cash flows</a:t>
            </a:r>
          </a:p>
          <a:p>
            <a:pPr lvl="1"/>
            <a:r>
              <a:rPr lang="en-US" dirty="0">
                <a:solidFill>
                  <a:schemeClr val="bg1"/>
                </a:solidFill>
                <a:latin typeface="Bodoni MT" panose="02070603080606020203" pitchFamily="18" charset="77"/>
              </a:rPr>
              <a:t>Our earnings and reputation may be adversely affected if risk is not properly managed</a:t>
            </a:r>
          </a:p>
          <a:p>
            <a:pPr marL="457200" lvl="1" indent="0">
              <a:buNone/>
            </a:pPr>
            <a:endParaRPr lang="en-US" dirty="0">
              <a:solidFill>
                <a:schemeClr val="bg1"/>
              </a:solidFill>
              <a:latin typeface="Bodoni MT" panose="02070603080606020203" pitchFamily="18" charset="77"/>
            </a:endParaRPr>
          </a:p>
          <a:p>
            <a:r>
              <a:rPr lang="en-US" b="0" dirty="0">
                <a:solidFill>
                  <a:schemeClr val="bg1"/>
                </a:solidFill>
                <a:latin typeface="Bodoni MT" panose="02070603080606020203" pitchFamily="18" charset="77"/>
              </a:rPr>
              <a:t> </a:t>
            </a:r>
            <a:r>
              <a:rPr kumimoji="0" lang="en-US" sz="1100" b="1" i="0" u="none" strike="noStrike" kern="0" cap="none" spc="0" normalizeH="0" baseline="0" noProof="0" dirty="0">
                <a:ln>
                  <a:noFill/>
                </a:ln>
                <a:solidFill>
                  <a:schemeClr val="bg1"/>
                </a:solidFill>
                <a:effectLst/>
                <a:uLnTx/>
                <a:uFillTx/>
                <a:latin typeface="Bodoni MT" panose="02070603080606020203" pitchFamily="18" charset="77"/>
                <a:cs typeface="Arial" panose="020B0604020202020204" pitchFamily="34" charset="0"/>
                <a:sym typeface="Arial"/>
              </a:rPr>
              <a:t>Risks related to proposed financial transaction</a:t>
            </a:r>
          </a:p>
          <a:p>
            <a:pPr lvl="1"/>
            <a:r>
              <a:rPr lang="en-US" dirty="0">
                <a:solidFill>
                  <a:schemeClr val="bg1"/>
                </a:solidFill>
                <a:latin typeface="Bodoni MT" panose="02070603080606020203" pitchFamily="18" charset="77"/>
              </a:rPr>
              <a:t>There is no assurance that we will be able to obtain additional capital as needed</a:t>
            </a:r>
          </a:p>
          <a:p>
            <a:pPr lvl="1"/>
            <a:r>
              <a:rPr lang="en-US" dirty="0">
                <a:solidFill>
                  <a:schemeClr val="bg1"/>
                </a:solidFill>
                <a:latin typeface="Bodoni MT" panose="02070603080606020203" pitchFamily="18" charset="77"/>
              </a:rPr>
              <a:t>There is no guarantee of success, and there is a potential for loss of your investment</a:t>
            </a:r>
          </a:p>
          <a:p>
            <a:pPr lvl="1"/>
            <a:r>
              <a:rPr lang="en-US" dirty="0">
                <a:solidFill>
                  <a:schemeClr val="bg1"/>
                </a:solidFill>
                <a:latin typeface="Bodoni MT" panose="02070603080606020203" pitchFamily="18" charset="77"/>
              </a:rPr>
              <a:t>There can be no assurance that any financial projections delivered to a prospective investor will accurately reflect the predicted profitability of our business</a:t>
            </a:r>
          </a:p>
          <a:p>
            <a:pPr lvl="1"/>
            <a:r>
              <a:rPr lang="en-US" dirty="0">
                <a:solidFill>
                  <a:schemeClr val="bg1"/>
                </a:solidFill>
                <a:latin typeface="Bodoni MT" panose="02070603080606020203" pitchFamily="18" charset="77"/>
              </a:rPr>
              <a:t>There is currently no market for our securities; and it is unlikely that a market will develop in the future, which would impact your ability to resell our securities in an orderly fashion</a:t>
            </a:r>
          </a:p>
        </p:txBody>
      </p:sp>
    </p:spTree>
    <p:extLst>
      <p:ext uri="{BB962C8B-B14F-4D97-AF65-F5344CB8AC3E}">
        <p14:creationId xmlns:p14="http://schemas.microsoft.com/office/powerpoint/2010/main" val="176926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8874DA-2402-A760-9E0F-34EDDD6A1327}"/>
              </a:ext>
            </a:extLst>
          </p:cNvPr>
          <p:cNvSpPr>
            <a:spLocks noGrp="1"/>
          </p:cNvSpPr>
          <p:nvPr>
            <p:ph type="title"/>
          </p:nvPr>
        </p:nvSpPr>
        <p:spPr>
          <a:xfrm>
            <a:off x="100361" y="234176"/>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Specific Risks </a:t>
            </a:r>
          </a:p>
        </p:txBody>
      </p:sp>
      <p:sp>
        <p:nvSpPr>
          <p:cNvPr id="5" name="TextBox 4">
            <a:extLst>
              <a:ext uri="{FF2B5EF4-FFF2-40B4-BE49-F238E27FC236}">
                <a16:creationId xmlns:a16="http://schemas.microsoft.com/office/drawing/2014/main" id="{8BBF51F4-CEFA-C3E5-0B73-83B879AC252A}"/>
              </a:ext>
            </a:extLst>
          </p:cNvPr>
          <p:cNvSpPr txBox="1"/>
          <p:nvPr/>
        </p:nvSpPr>
        <p:spPr>
          <a:xfrm>
            <a:off x="243144" y="1311380"/>
            <a:ext cx="11705711" cy="4662815"/>
          </a:xfrm>
          <a:prstGeom prst="rect">
            <a:avLst/>
          </a:prstGeom>
          <a:noFill/>
        </p:spPr>
        <p:txBody>
          <a:bodyPr wrap="square" rtlCol="0">
            <a:spAutoFit/>
          </a:bodyPr>
          <a:lstStyle/>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Limited operating history (approximately eight years), and in commercial βeta and limited non-βeta operations for approximately four years </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There is no assurance that the company will be able to successfully achieve its profit objectives</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Company has not  generated significant revenues yet</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Company’s assumptions of development are based on its current status of sources of revenues and business, which is no guarantee for generation of revenues in the future </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The company may not be able to successfully operate additional acquisitions and integrate related investments into its business, which could adversely affect its investment returns materially</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The company depends on a manufacturer exclusively to provide them the Kiosks, hence disruption of supply could adversely affect the business</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Offering price may not accurately represent the current value of the company or assets at any particular time, therefore, the offering price may not be supported by the value of  assets at the time of purchase</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Board and management have broad discretion on managing the company and taking corporate actions for the benefit of the business, which may subject the shareholders to adverse impact </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An investment in in the offered shares is a speculative investment, therefore no assurance can be given that investors will realize their investment objectives</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A prospective shareholder could lose all or a substantial portion of its investment </a:t>
            </a:r>
          </a:p>
          <a:p>
            <a:pPr marL="342900" marR="0" lvl="0" indent="-342900">
              <a:spcBef>
                <a:spcPts val="0"/>
              </a:spcBef>
              <a:spcAft>
                <a:spcPts val="600"/>
              </a:spcAft>
              <a:buFont typeface="Symbol" pitchFamily="2" charset="2"/>
              <a:buChar char=""/>
            </a:pPr>
            <a:r>
              <a:rPr lang="en-US" sz="1400" dirty="0">
                <a:solidFill>
                  <a:schemeClr val="bg1"/>
                </a:solidFill>
                <a:effectLst/>
                <a:latin typeface="Bodoni MT" panose="02070603080606020203" pitchFamily="18" charset="77"/>
                <a:ea typeface="Times New Roman" panose="02020603050405020304" pitchFamily="18" charset="0"/>
              </a:rPr>
              <a:t>No public market exists for the either shares of common stock or preferred stock, adversely impacting liquidity</a:t>
            </a:r>
          </a:p>
          <a:p>
            <a:endParaRPr lang="en-US" dirty="0"/>
          </a:p>
        </p:txBody>
      </p:sp>
    </p:spTree>
    <p:extLst>
      <p:ext uri="{BB962C8B-B14F-4D97-AF65-F5344CB8AC3E}">
        <p14:creationId xmlns:p14="http://schemas.microsoft.com/office/powerpoint/2010/main" val="229087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4483DB-3E20-4C79-B65D-8A4DA9282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1D544BB6-2428-4107-BAC4-C38BEA1E1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 name="Title 1">
            <a:extLst>
              <a:ext uri="{FF2B5EF4-FFF2-40B4-BE49-F238E27FC236}">
                <a16:creationId xmlns:a16="http://schemas.microsoft.com/office/drawing/2014/main" id="{C107C75D-332E-56FE-840C-2FB7018A4C5C}"/>
              </a:ext>
            </a:extLst>
          </p:cNvPr>
          <p:cNvSpPr>
            <a:spLocks noGrp="1"/>
          </p:cNvSpPr>
          <p:nvPr>
            <p:ph type="title"/>
          </p:nvPr>
        </p:nvSpPr>
        <p:spPr>
          <a:xfrm>
            <a:off x="1314393" y="338574"/>
            <a:ext cx="9561079" cy="1077229"/>
          </a:xfrm>
        </p:spPr>
        <p:txBody>
          <a:bodyPr>
            <a:normAutofit/>
          </a:bodyPr>
          <a:lstStyle/>
          <a:p>
            <a:pPr algn="l"/>
            <a:r>
              <a:rPr lang="en-US" sz="3800" b="1" dirty="0">
                <a:latin typeface="Bodoni MT" panose="02070603080606020203" pitchFamily="18" charset="77"/>
                <a:ea typeface="Tahoma" panose="020B0604030504040204" pitchFamily="34" charset="0"/>
                <a:cs typeface="Aharoni" panose="02010803020104030203" pitchFamily="2" charset="-79"/>
              </a:rPr>
              <a:t>Company </a:t>
            </a:r>
          </a:p>
        </p:txBody>
      </p:sp>
      <p:sp>
        <p:nvSpPr>
          <p:cNvPr id="25" name="Rectangle 24">
            <a:extLst>
              <a:ext uri="{FF2B5EF4-FFF2-40B4-BE49-F238E27FC236}">
                <a16:creationId xmlns:a16="http://schemas.microsoft.com/office/drawing/2014/main" id="{2D4A426A-23A4-4D0E-BBB4-4BCA65B9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813157A-3215-4213-80F8-02CD5F588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386;p6">
            <a:extLst>
              <a:ext uri="{FF2B5EF4-FFF2-40B4-BE49-F238E27FC236}">
                <a16:creationId xmlns:a16="http://schemas.microsoft.com/office/drawing/2014/main" id="{8A9B2A78-6F0C-B7E9-54D8-C7B6F6738E07}"/>
              </a:ext>
            </a:extLst>
          </p:cNvPr>
          <p:cNvSpPr txBox="1"/>
          <p:nvPr/>
        </p:nvSpPr>
        <p:spPr>
          <a:xfrm>
            <a:off x="1890579" y="2571705"/>
            <a:ext cx="1261088" cy="1762943"/>
          </a:xfrm>
          <a:prstGeom prst="rect">
            <a:avLst/>
          </a:prstGeom>
          <a:noFill/>
          <a:ln>
            <a:noFill/>
          </a:ln>
        </p:spPr>
        <p:txBody>
          <a:bodyPr spcFirstLastPara="1" wrap="square" lIns="91425" tIns="45700" rIns="91425" bIns="45700" anchor="t" anchorCtr="0">
            <a:spAutoFit/>
          </a:bodyPr>
          <a:lstStyle/>
          <a:p>
            <a:pPr marL="8494" algn="just" defTabSz="347472">
              <a:lnSpc>
                <a:spcPct val="150000"/>
              </a:lnSpc>
              <a:spcAft>
                <a:spcPts val="600"/>
              </a:spcAft>
              <a:buSzPts val="1400"/>
            </a:pPr>
            <a:r>
              <a:rPr lang="en-US" sz="1368" b="1" kern="1200" dirty="0">
                <a:latin typeface="Bodoni MT" panose="02070603080606020203" pitchFamily="18" charset="77"/>
                <a:ea typeface="+mn-ea"/>
                <a:cs typeface="+mn-cs"/>
                <a:sym typeface="Avenir"/>
              </a:rPr>
              <a:t>INDUSTRY </a:t>
            </a:r>
            <a:endParaRPr lang="en-US" sz="1368" b="1" kern="1200" dirty="0">
              <a:latin typeface="Bodoni MT" panose="02070603080606020203" pitchFamily="18" charset="77"/>
              <a:ea typeface="+mn-ea"/>
              <a:cs typeface="+mn-cs"/>
            </a:endParaRPr>
          </a:p>
          <a:p>
            <a:pPr algn="just" defTabSz="347472">
              <a:lnSpc>
                <a:spcPct val="150000"/>
              </a:lnSpc>
              <a:spcAft>
                <a:spcPts val="600"/>
              </a:spcAft>
              <a:buSzPts val="1200"/>
            </a:pPr>
            <a:r>
              <a:rPr lang="en-US" sz="1368" b="1" kern="1200" dirty="0">
                <a:latin typeface="Bodoni MT" panose="02070603080606020203" pitchFamily="18" charset="77"/>
                <a:ea typeface="+mn-ea"/>
                <a:cs typeface="+mn-cs"/>
                <a:sym typeface="Avenir"/>
              </a:rPr>
              <a:t>Healthcare</a:t>
            </a:r>
            <a:endParaRPr lang="en-US" sz="1368" b="1" kern="1200" dirty="0">
              <a:latin typeface="Bodoni MT" panose="02070603080606020203" pitchFamily="18" charset="77"/>
              <a:ea typeface="+mn-ea"/>
              <a:cs typeface="Arial" panose="020B0604020202020204" pitchFamily="34" charset="0"/>
              <a:sym typeface="Avenir"/>
            </a:endParaRPr>
          </a:p>
          <a:p>
            <a:pPr algn="just" defTabSz="347472">
              <a:lnSpc>
                <a:spcPct val="150000"/>
              </a:lnSpc>
              <a:spcAft>
                <a:spcPts val="600"/>
              </a:spcAft>
              <a:buSzPts val="1200"/>
            </a:pPr>
            <a:endParaRPr lang="en-US" sz="1368" b="1" kern="1200" dirty="0">
              <a:latin typeface="Bodoni MT" panose="02070603080606020203" pitchFamily="18" charset="77"/>
              <a:ea typeface="+mn-ea"/>
              <a:cs typeface="Arial" panose="020B0604020202020204" pitchFamily="34" charset="0"/>
              <a:sym typeface="Avenir"/>
            </a:endParaRPr>
          </a:p>
          <a:p>
            <a:pPr marL="0" marR="0" lvl="0" indent="0" algn="l" rtl="0">
              <a:lnSpc>
                <a:spcPct val="150000"/>
              </a:lnSpc>
              <a:spcBef>
                <a:spcPts val="0"/>
              </a:spcBef>
              <a:spcAft>
                <a:spcPts val="600"/>
              </a:spcAft>
              <a:buClr>
                <a:srgbClr val="000000"/>
              </a:buClr>
              <a:buSzPts val="1200"/>
              <a:buFont typeface="Arial"/>
              <a:buNone/>
            </a:pPr>
            <a:endParaRPr lang="en-US" sz="1800" b="1" i="0" u="none" strike="noStrike" cap="none" dirty="0">
              <a:latin typeface="Bodoni MT" panose="02070603080606020203" pitchFamily="18" charset="77"/>
              <a:ea typeface="Avenir"/>
              <a:cs typeface="Arial" panose="020B0604020202020204" pitchFamily="34" charset="0"/>
              <a:sym typeface="Avenir"/>
            </a:endParaRPr>
          </a:p>
        </p:txBody>
      </p:sp>
      <p:sp>
        <p:nvSpPr>
          <p:cNvPr id="5" name="Google Shape;386;p6">
            <a:extLst>
              <a:ext uri="{FF2B5EF4-FFF2-40B4-BE49-F238E27FC236}">
                <a16:creationId xmlns:a16="http://schemas.microsoft.com/office/drawing/2014/main" id="{E24BE85A-D599-0A9F-6BD1-9A987C788103}"/>
              </a:ext>
            </a:extLst>
          </p:cNvPr>
          <p:cNvSpPr txBox="1"/>
          <p:nvPr/>
        </p:nvSpPr>
        <p:spPr>
          <a:xfrm>
            <a:off x="1919138" y="3512854"/>
            <a:ext cx="1261088" cy="1762943"/>
          </a:xfrm>
          <a:prstGeom prst="rect">
            <a:avLst/>
          </a:prstGeom>
          <a:noFill/>
          <a:ln>
            <a:noFill/>
          </a:ln>
        </p:spPr>
        <p:txBody>
          <a:bodyPr spcFirstLastPara="1" wrap="square" lIns="91425" tIns="45700" rIns="91425" bIns="45700" anchor="t" anchorCtr="0">
            <a:spAutoFit/>
          </a:bodyPr>
          <a:lstStyle/>
          <a:p>
            <a:pPr marL="8494" algn="just" defTabSz="347472">
              <a:lnSpc>
                <a:spcPct val="150000"/>
              </a:lnSpc>
              <a:spcAft>
                <a:spcPts val="600"/>
              </a:spcAft>
              <a:buSzPts val="1400"/>
            </a:pPr>
            <a:r>
              <a:rPr lang="en-US" sz="1368" b="1" kern="1200" dirty="0">
                <a:latin typeface="Bodoni MT" panose="02070603080606020203" pitchFamily="18" charset="77"/>
                <a:ea typeface="+mn-ea"/>
                <a:cs typeface="+mn-cs"/>
                <a:sym typeface="Avenir"/>
              </a:rPr>
              <a:t>LOCATION</a:t>
            </a:r>
            <a:endParaRPr lang="en-US" sz="1368" b="1" kern="1200" dirty="0">
              <a:latin typeface="Bodoni MT" panose="02070603080606020203" pitchFamily="18" charset="77"/>
              <a:ea typeface="+mn-ea"/>
              <a:cs typeface="+mn-cs"/>
            </a:endParaRPr>
          </a:p>
          <a:p>
            <a:pPr algn="just" defTabSz="347472">
              <a:lnSpc>
                <a:spcPct val="150000"/>
              </a:lnSpc>
              <a:spcAft>
                <a:spcPts val="600"/>
              </a:spcAft>
              <a:buSzPts val="1200"/>
            </a:pPr>
            <a:r>
              <a:rPr lang="en-US" sz="1368" b="1" kern="1200" dirty="0">
                <a:latin typeface="Bodoni MT" panose="02070603080606020203" pitchFamily="18" charset="77"/>
                <a:ea typeface="+mn-ea"/>
                <a:cs typeface="Arial" panose="020B0604020202020204" pitchFamily="34" charset="0"/>
                <a:sym typeface="Avenir"/>
              </a:rPr>
              <a:t>Florida</a:t>
            </a:r>
          </a:p>
          <a:p>
            <a:pPr algn="just" defTabSz="347472">
              <a:lnSpc>
                <a:spcPct val="150000"/>
              </a:lnSpc>
              <a:spcAft>
                <a:spcPts val="600"/>
              </a:spcAft>
              <a:buSzPts val="1200"/>
            </a:pPr>
            <a:endParaRPr lang="en-US" sz="1368" b="1" kern="1200" dirty="0">
              <a:latin typeface="Bodoni MT" panose="02070603080606020203" pitchFamily="18" charset="77"/>
              <a:ea typeface="+mn-ea"/>
              <a:cs typeface="Arial" panose="020B0604020202020204" pitchFamily="34" charset="0"/>
              <a:sym typeface="Avenir"/>
            </a:endParaRPr>
          </a:p>
          <a:p>
            <a:pPr marL="0" marR="0" lvl="0" indent="0" algn="l" rtl="0">
              <a:lnSpc>
                <a:spcPct val="150000"/>
              </a:lnSpc>
              <a:spcBef>
                <a:spcPts val="0"/>
              </a:spcBef>
              <a:spcAft>
                <a:spcPts val="600"/>
              </a:spcAft>
              <a:buClr>
                <a:srgbClr val="000000"/>
              </a:buClr>
              <a:buSzPts val="1200"/>
              <a:buFont typeface="Arial"/>
              <a:buNone/>
            </a:pPr>
            <a:endParaRPr lang="en-US" sz="1800" b="1" i="0" u="none" strike="noStrike" cap="none" dirty="0">
              <a:latin typeface="Bodoni MT" panose="02070603080606020203" pitchFamily="18" charset="77"/>
              <a:ea typeface="Avenir"/>
              <a:cs typeface="Arial" panose="020B0604020202020204" pitchFamily="34" charset="0"/>
              <a:sym typeface="Avenir"/>
            </a:endParaRPr>
          </a:p>
        </p:txBody>
      </p:sp>
      <p:sp>
        <p:nvSpPr>
          <p:cNvPr id="6" name="Google Shape;386;p6">
            <a:extLst>
              <a:ext uri="{FF2B5EF4-FFF2-40B4-BE49-F238E27FC236}">
                <a16:creationId xmlns:a16="http://schemas.microsoft.com/office/drawing/2014/main" id="{B5B2D813-79F3-8D38-0306-E6010DE613A3}"/>
              </a:ext>
            </a:extLst>
          </p:cNvPr>
          <p:cNvSpPr txBox="1"/>
          <p:nvPr/>
        </p:nvSpPr>
        <p:spPr>
          <a:xfrm>
            <a:off x="1933239" y="4460927"/>
            <a:ext cx="1779234" cy="1762943"/>
          </a:xfrm>
          <a:prstGeom prst="rect">
            <a:avLst/>
          </a:prstGeom>
          <a:noFill/>
          <a:ln>
            <a:noFill/>
          </a:ln>
        </p:spPr>
        <p:txBody>
          <a:bodyPr spcFirstLastPara="1" wrap="square" lIns="91425" tIns="45700" rIns="91425" bIns="45700" anchor="t" anchorCtr="0">
            <a:spAutoFit/>
          </a:bodyPr>
          <a:lstStyle/>
          <a:p>
            <a:pPr marL="8494" algn="just" defTabSz="347472">
              <a:lnSpc>
                <a:spcPct val="150000"/>
              </a:lnSpc>
              <a:spcAft>
                <a:spcPts val="600"/>
              </a:spcAft>
              <a:buSzPts val="1400"/>
            </a:pPr>
            <a:r>
              <a:rPr lang="en-US" sz="1368" b="1" kern="1200" dirty="0">
                <a:latin typeface="Bodoni MT" panose="02070603080606020203" pitchFamily="18" charset="77"/>
                <a:ea typeface="+mn-ea"/>
                <a:cs typeface="+mn-cs"/>
                <a:sym typeface="Avenir"/>
              </a:rPr>
              <a:t>SIZE</a:t>
            </a:r>
            <a:endParaRPr lang="en-US" sz="1368" b="1" kern="1200" dirty="0">
              <a:latin typeface="Bodoni MT" panose="02070603080606020203" pitchFamily="18" charset="77"/>
              <a:ea typeface="+mn-ea"/>
              <a:cs typeface="+mn-cs"/>
            </a:endParaRPr>
          </a:p>
          <a:p>
            <a:pPr algn="just" defTabSz="347472">
              <a:lnSpc>
                <a:spcPct val="150000"/>
              </a:lnSpc>
              <a:spcAft>
                <a:spcPts val="600"/>
              </a:spcAft>
              <a:buSzPts val="1200"/>
            </a:pPr>
            <a:r>
              <a:rPr lang="en-US" sz="1368" b="1" kern="1200" dirty="0">
                <a:latin typeface="Bodoni MT" panose="02070603080606020203" pitchFamily="18" charset="77"/>
                <a:ea typeface="+mn-ea"/>
                <a:cs typeface="+mn-cs"/>
                <a:sym typeface="Avenir"/>
              </a:rPr>
              <a:t>$10 M</a:t>
            </a:r>
            <a:endParaRPr lang="en-US" sz="1368" b="1" kern="1200" dirty="0">
              <a:latin typeface="Bodoni MT" panose="02070603080606020203" pitchFamily="18" charset="77"/>
              <a:ea typeface="+mn-ea"/>
              <a:cs typeface="Arial" panose="020B0604020202020204" pitchFamily="34" charset="0"/>
              <a:sym typeface="Avenir"/>
            </a:endParaRPr>
          </a:p>
          <a:p>
            <a:pPr algn="just" defTabSz="347472">
              <a:lnSpc>
                <a:spcPct val="150000"/>
              </a:lnSpc>
              <a:spcAft>
                <a:spcPts val="600"/>
              </a:spcAft>
              <a:buSzPts val="1200"/>
            </a:pPr>
            <a:endParaRPr lang="en-US" sz="1368" b="1" kern="1200" dirty="0">
              <a:latin typeface="Bodoni MT" panose="02070603080606020203" pitchFamily="18" charset="77"/>
              <a:ea typeface="+mn-ea"/>
              <a:cs typeface="Arial" panose="020B0604020202020204" pitchFamily="34" charset="0"/>
              <a:sym typeface="Avenir"/>
            </a:endParaRPr>
          </a:p>
          <a:p>
            <a:pPr marL="0" marR="0" lvl="0" indent="0" algn="l" rtl="0">
              <a:lnSpc>
                <a:spcPct val="150000"/>
              </a:lnSpc>
              <a:spcBef>
                <a:spcPts val="0"/>
              </a:spcBef>
              <a:spcAft>
                <a:spcPts val="600"/>
              </a:spcAft>
              <a:buClr>
                <a:srgbClr val="000000"/>
              </a:buClr>
              <a:buSzPts val="1200"/>
              <a:buFont typeface="Arial"/>
              <a:buNone/>
            </a:pPr>
            <a:endParaRPr lang="en-US" sz="1800" b="1" i="0" u="none" strike="noStrike" cap="none" dirty="0">
              <a:latin typeface="Bodoni MT" panose="02070603080606020203" pitchFamily="18" charset="77"/>
              <a:ea typeface="Avenir"/>
              <a:cs typeface="Arial" panose="020B0604020202020204" pitchFamily="34" charset="0"/>
              <a:sym typeface="Avenir"/>
            </a:endParaRPr>
          </a:p>
        </p:txBody>
      </p:sp>
      <p:sp>
        <p:nvSpPr>
          <p:cNvPr id="7" name="Google Shape;386;p6">
            <a:extLst>
              <a:ext uri="{FF2B5EF4-FFF2-40B4-BE49-F238E27FC236}">
                <a16:creationId xmlns:a16="http://schemas.microsoft.com/office/drawing/2014/main" id="{9010C7E6-9378-5738-8532-72ADC971C42A}"/>
              </a:ext>
            </a:extLst>
          </p:cNvPr>
          <p:cNvSpPr txBox="1"/>
          <p:nvPr/>
        </p:nvSpPr>
        <p:spPr>
          <a:xfrm>
            <a:off x="3484895" y="2547528"/>
            <a:ext cx="1779234" cy="1762943"/>
          </a:xfrm>
          <a:prstGeom prst="rect">
            <a:avLst/>
          </a:prstGeom>
          <a:noFill/>
          <a:ln>
            <a:noFill/>
          </a:ln>
        </p:spPr>
        <p:txBody>
          <a:bodyPr spcFirstLastPara="1" wrap="square" lIns="91425" tIns="45700" rIns="91425" bIns="45700" anchor="t" anchorCtr="0">
            <a:spAutoFit/>
          </a:bodyPr>
          <a:lstStyle/>
          <a:p>
            <a:pPr marL="8494" algn="just" defTabSz="347472">
              <a:lnSpc>
                <a:spcPct val="150000"/>
              </a:lnSpc>
              <a:spcAft>
                <a:spcPts val="600"/>
              </a:spcAft>
              <a:buSzPts val="1400"/>
            </a:pPr>
            <a:r>
              <a:rPr lang="en-US" sz="1368" b="1" kern="1200" dirty="0">
                <a:latin typeface="Bodoni MT" panose="02070603080606020203" pitchFamily="18" charset="77"/>
                <a:ea typeface="+mn-ea"/>
                <a:cs typeface="+mn-cs"/>
                <a:sym typeface="Avenir"/>
              </a:rPr>
              <a:t>INVESTMENT TYPE</a:t>
            </a:r>
            <a:endParaRPr lang="en-US" sz="1368" b="1" kern="1200" dirty="0">
              <a:latin typeface="Bodoni MT" panose="02070603080606020203" pitchFamily="18" charset="77"/>
              <a:ea typeface="+mn-ea"/>
              <a:cs typeface="+mn-cs"/>
            </a:endParaRPr>
          </a:p>
          <a:p>
            <a:pPr algn="just" defTabSz="347472">
              <a:lnSpc>
                <a:spcPct val="150000"/>
              </a:lnSpc>
              <a:spcAft>
                <a:spcPts val="600"/>
              </a:spcAft>
              <a:buSzPts val="1200"/>
            </a:pPr>
            <a:r>
              <a:rPr lang="en-US" sz="1368" b="1" kern="1200" dirty="0">
                <a:latin typeface="Bodoni MT" panose="02070603080606020203" pitchFamily="18" charset="77"/>
                <a:ea typeface="+mn-ea"/>
                <a:cs typeface="+mn-cs"/>
                <a:sym typeface="Avenir"/>
              </a:rPr>
              <a:t>Equity</a:t>
            </a:r>
            <a:endParaRPr lang="en-US" sz="1368" b="1" kern="1200" dirty="0">
              <a:latin typeface="Bodoni MT" panose="02070603080606020203" pitchFamily="18" charset="77"/>
              <a:ea typeface="+mn-ea"/>
              <a:cs typeface="Arial" panose="020B0604020202020204" pitchFamily="34" charset="0"/>
              <a:sym typeface="Avenir"/>
            </a:endParaRPr>
          </a:p>
          <a:p>
            <a:pPr algn="just" defTabSz="347472">
              <a:lnSpc>
                <a:spcPct val="150000"/>
              </a:lnSpc>
              <a:spcAft>
                <a:spcPts val="600"/>
              </a:spcAft>
              <a:buSzPts val="1200"/>
            </a:pPr>
            <a:endParaRPr lang="en-US" sz="1368" b="1" kern="1200" dirty="0">
              <a:latin typeface="Bodoni MT" panose="02070603080606020203" pitchFamily="18" charset="77"/>
              <a:ea typeface="+mn-ea"/>
              <a:cs typeface="Arial" panose="020B0604020202020204" pitchFamily="34" charset="0"/>
              <a:sym typeface="Avenir"/>
            </a:endParaRPr>
          </a:p>
          <a:p>
            <a:pPr marL="0" marR="0" lvl="0" indent="0" algn="l" rtl="0">
              <a:lnSpc>
                <a:spcPct val="150000"/>
              </a:lnSpc>
              <a:spcBef>
                <a:spcPts val="0"/>
              </a:spcBef>
              <a:spcAft>
                <a:spcPts val="600"/>
              </a:spcAft>
              <a:buClr>
                <a:srgbClr val="000000"/>
              </a:buClr>
              <a:buSzPts val="1200"/>
              <a:buFont typeface="Arial"/>
              <a:buNone/>
            </a:pPr>
            <a:endParaRPr lang="en-US" sz="1800" b="1" i="0" u="none" strike="noStrike" cap="none" dirty="0">
              <a:latin typeface="Bodoni MT" panose="02070603080606020203" pitchFamily="18" charset="77"/>
              <a:ea typeface="Avenir"/>
              <a:cs typeface="Arial" panose="020B0604020202020204" pitchFamily="34" charset="0"/>
              <a:sym typeface="Avenir"/>
            </a:endParaRPr>
          </a:p>
        </p:txBody>
      </p:sp>
      <p:sp>
        <p:nvSpPr>
          <p:cNvPr id="8" name="Google Shape;386;p6">
            <a:extLst>
              <a:ext uri="{FF2B5EF4-FFF2-40B4-BE49-F238E27FC236}">
                <a16:creationId xmlns:a16="http://schemas.microsoft.com/office/drawing/2014/main" id="{29F67A83-3504-05D4-92F2-8DC69A4BE06E}"/>
              </a:ext>
            </a:extLst>
          </p:cNvPr>
          <p:cNvSpPr txBox="1"/>
          <p:nvPr/>
        </p:nvSpPr>
        <p:spPr>
          <a:xfrm>
            <a:off x="3535426" y="3483824"/>
            <a:ext cx="2142282" cy="877764"/>
          </a:xfrm>
          <a:prstGeom prst="rect">
            <a:avLst/>
          </a:prstGeom>
          <a:noFill/>
          <a:ln>
            <a:noFill/>
          </a:ln>
        </p:spPr>
        <p:txBody>
          <a:bodyPr spcFirstLastPara="1" wrap="square" lIns="91425" tIns="45700" rIns="91425" bIns="45700" anchor="t" anchorCtr="0">
            <a:spAutoFit/>
          </a:bodyPr>
          <a:lstStyle/>
          <a:p>
            <a:pPr marL="8494" algn="just" defTabSz="347472">
              <a:lnSpc>
                <a:spcPct val="150000"/>
              </a:lnSpc>
              <a:spcAft>
                <a:spcPts val="600"/>
              </a:spcAft>
              <a:buSzPts val="1400"/>
            </a:pPr>
            <a:r>
              <a:rPr lang="en-US" sz="1368" b="1" kern="1200" dirty="0">
                <a:latin typeface="Bodoni MT" panose="02070603080606020203" pitchFamily="18" charset="77"/>
                <a:ea typeface="+mn-ea"/>
                <a:cs typeface="+mn-cs"/>
                <a:sym typeface="Avenir"/>
              </a:rPr>
              <a:t>COMPANY TYPE</a:t>
            </a:r>
            <a:endParaRPr lang="en-US" sz="1368" b="1" kern="1200" dirty="0">
              <a:latin typeface="Bodoni MT" panose="02070603080606020203" pitchFamily="18" charset="77"/>
              <a:ea typeface="+mn-ea"/>
              <a:cs typeface="+mn-cs"/>
            </a:endParaRPr>
          </a:p>
          <a:p>
            <a:pPr defTabSz="347472">
              <a:lnSpc>
                <a:spcPct val="150000"/>
              </a:lnSpc>
              <a:spcAft>
                <a:spcPts val="600"/>
              </a:spcAft>
              <a:buSzPts val="1200"/>
            </a:pPr>
            <a:r>
              <a:rPr lang="en-US" sz="1368" b="1" kern="1200" dirty="0">
                <a:latin typeface="Bodoni MT" panose="02070603080606020203" pitchFamily="18" charset="77"/>
                <a:ea typeface="+mn-ea"/>
                <a:cs typeface="+mn-cs"/>
                <a:sym typeface="Avenir"/>
              </a:rPr>
              <a:t>Digital Health</a:t>
            </a:r>
            <a:endParaRPr lang="en-US" sz="1800" b="1" dirty="0">
              <a:latin typeface="Bodoni MT" panose="02070603080606020203" pitchFamily="18" charset="77"/>
              <a:ea typeface="Avenir"/>
              <a:cs typeface="Arial" panose="020B0604020202020204" pitchFamily="34" charset="0"/>
              <a:sym typeface="Avenir"/>
            </a:endParaRPr>
          </a:p>
        </p:txBody>
      </p:sp>
      <p:pic>
        <p:nvPicPr>
          <p:cNvPr id="16" name="Picture 15">
            <a:extLst>
              <a:ext uri="{FF2B5EF4-FFF2-40B4-BE49-F238E27FC236}">
                <a16:creationId xmlns:a16="http://schemas.microsoft.com/office/drawing/2014/main" id="{5B9E82DF-454A-9689-E201-F5A932220318}"/>
              </a:ext>
            </a:extLst>
          </p:cNvPr>
          <p:cNvPicPr>
            <a:picLocks noChangeAspect="1"/>
          </p:cNvPicPr>
          <p:nvPr/>
        </p:nvPicPr>
        <p:blipFill>
          <a:blip r:embed="rId4"/>
          <a:stretch>
            <a:fillRect/>
          </a:stretch>
        </p:blipFill>
        <p:spPr>
          <a:xfrm>
            <a:off x="8006500" y="1811056"/>
            <a:ext cx="2966327" cy="3531342"/>
          </a:xfrm>
          <a:prstGeom prst="rect">
            <a:avLst/>
          </a:prstGeom>
        </p:spPr>
      </p:pic>
    </p:spTree>
    <p:extLst>
      <p:ext uri="{BB962C8B-B14F-4D97-AF65-F5344CB8AC3E}">
        <p14:creationId xmlns:p14="http://schemas.microsoft.com/office/powerpoint/2010/main" val="205573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5791-104E-F98C-98D5-1B857472FFD4}"/>
              </a:ext>
            </a:extLst>
          </p:cNvPr>
          <p:cNvSpPr>
            <a:spLocks noGrp="1"/>
          </p:cNvSpPr>
          <p:nvPr>
            <p:ph type="title"/>
          </p:nvPr>
        </p:nvSpPr>
        <p:spPr>
          <a:xfrm>
            <a:off x="128788" y="167972"/>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Overview </a:t>
            </a:r>
          </a:p>
        </p:txBody>
      </p:sp>
      <p:pic>
        <p:nvPicPr>
          <p:cNvPr id="19" name="Picture 18">
            <a:extLst>
              <a:ext uri="{FF2B5EF4-FFF2-40B4-BE49-F238E27FC236}">
                <a16:creationId xmlns:a16="http://schemas.microsoft.com/office/drawing/2014/main" id="{2445E3A1-5634-DCF2-26BA-06B9404AAB3F}"/>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552270">
            <a:off x="-889277" y="2155948"/>
            <a:ext cx="4019935" cy="3455351"/>
          </a:xfrm>
          <a:prstGeom prst="rect">
            <a:avLst/>
          </a:prstGeom>
        </p:spPr>
      </p:pic>
      <p:sp>
        <p:nvSpPr>
          <p:cNvPr id="3" name="TextBox 2">
            <a:extLst>
              <a:ext uri="{FF2B5EF4-FFF2-40B4-BE49-F238E27FC236}">
                <a16:creationId xmlns:a16="http://schemas.microsoft.com/office/drawing/2014/main" id="{C7CCE2A3-EBD5-3CE2-DD99-7CFFCE7FAF93}"/>
              </a:ext>
            </a:extLst>
          </p:cNvPr>
          <p:cNvSpPr txBox="1"/>
          <p:nvPr/>
        </p:nvSpPr>
        <p:spPr>
          <a:xfrm>
            <a:off x="193410" y="780030"/>
            <a:ext cx="11546681" cy="1077218"/>
          </a:xfrm>
          <a:prstGeom prst="rect">
            <a:avLst/>
          </a:prstGeom>
          <a:noFill/>
        </p:spPr>
        <p:txBody>
          <a:bodyPr wrap="square" rtlCol="0">
            <a:spAutoFit/>
          </a:bodyPr>
          <a:lstStyle/>
          <a:p>
            <a:pPr>
              <a:spcAft>
                <a:spcPts val="600"/>
              </a:spcAft>
            </a:pPr>
            <a:r>
              <a:rPr lang="en-US" sz="1600" dirty="0">
                <a:solidFill>
                  <a:schemeClr val="bg1"/>
                </a:solidFill>
                <a:effectLst/>
                <a:latin typeface="Bodoni MT" panose="02070603080606020203" pitchFamily="18" charset="77"/>
                <a:ea typeface="Times New Roman" panose="02020603050405020304" pitchFamily="18" charset="0"/>
              </a:rPr>
              <a:t>Smart Rx Systems, Inc. established in 2017 is seeking </a:t>
            </a:r>
            <a:r>
              <a:rPr lang="en-US" sz="1600" dirty="0">
                <a:solidFill>
                  <a:schemeClr val="bg1"/>
                </a:solidFill>
                <a:latin typeface="Bodoni MT" panose="02070603080606020203" pitchFamily="18" charset="77"/>
                <a:ea typeface="Times New Roman" panose="02020603050405020304" pitchFamily="18" charset="0"/>
              </a:rPr>
              <a:t>$10 million of equity to grow its robotic technology business, redefining today’s pharmacy, enabling customers to access pharmacy services at the </a:t>
            </a:r>
            <a:r>
              <a:rPr lang="en-US" sz="1600" dirty="0">
                <a:solidFill>
                  <a:schemeClr val="bg1"/>
                </a:solidFill>
                <a:effectLst/>
                <a:latin typeface="Bodoni MT" panose="02070603080606020203" pitchFamily="18" charset="77"/>
                <a:ea typeface="Times New Roman" panose="02020603050405020304" pitchFamily="18" charset="0"/>
              </a:rPr>
              <a:t>point of care. The Kiosk will be located at physician offices, clinics, urgent care facilities, hospitals, medical office buildings, and convenient retail locations where customers can fill prescriptions quickly and easily with the ability to speak to a live pharmacist.</a:t>
            </a:r>
          </a:p>
        </p:txBody>
      </p:sp>
      <p:graphicFrame>
        <p:nvGraphicFramePr>
          <p:cNvPr id="5" name="Diagram 4">
            <a:extLst>
              <a:ext uri="{FF2B5EF4-FFF2-40B4-BE49-F238E27FC236}">
                <a16:creationId xmlns:a16="http://schemas.microsoft.com/office/drawing/2014/main" id="{EDAFBEC5-8059-9714-D402-BB48D4B0A2B5}"/>
              </a:ext>
            </a:extLst>
          </p:cNvPr>
          <p:cNvGraphicFramePr/>
          <p:nvPr>
            <p:extLst>
              <p:ext uri="{D42A27DB-BD31-4B8C-83A1-F6EECF244321}">
                <p14:modId xmlns:p14="http://schemas.microsoft.com/office/powerpoint/2010/main" val="3721204018"/>
              </p:ext>
            </p:extLst>
          </p:nvPr>
        </p:nvGraphicFramePr>
        <p:xfrm>
          <a:off x="2881457" y="2036985"/>
          <a:ext cx="8987883" cy="4221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784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CF8B6E-B503-AEA7-E669-D6A4720158FC}"/>
              </a:ext>
            </a:extLst>
          </p:cNvPr>
          <p:cNvSpPr txBox="1">
            <a:spLocks/>
          </p:cNvSpPr>
          <p:nvPr/>
        </p:nvSpPr>
        <p:spPr>
          <a:xfrm>
            <a:off x="6147592" y="37135"/>
            <a:ext cx="4713997" cy="12256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800" b="1" kern="1200" dirty="0">
                <a:solidFill>
                  <a:schemeClr val="bg1"/>
                </a:solidFill>
                <a:latin typeface="Bodoni MT" panose="02070603080606020203" pitchFamily="18" charset="77"/>
              </a:rPr>
              <a:t>Key Investment Highlights</a:t>
            </a:r>
          </a:p>
        </p:txBody>
      </p:sp>
      <p:pic>
        <p:nvPicPr>
          <p:cNvPr id="7" name="Picture 6">
            <a:extLst>
              <a:ext uri="{FF2B5EF4-FFF2-40B4-BE49-F238E27FC236}">
                <a16:creationId xmlns:a16="http://schemas.microsoft.com/office/drawing/2014/main" id="{9FA45F19-AA96-5325-A058-A11EA603CE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285" y="0"/>
            <a:ext cx="5263513" cy="6858000"/>
          </a:xfrm>
          <a:prstGeom prst="rect">
            <a:avLst/>
          </a:prstGeom>
        </p:spPr>
      </p:pic>
      <p:sp>
        <p:nvSpPr>
          <p:cNvPr id="6" name="TextBox 5">
            <a:extLst>
              <a:ext uri="{FF2B5EF4-FFF2-40B4-BE49-F238E27FC236}">
                <a16:creationId xmlns:a16="http://schemas.microsoft.com/office/drawing/2014/main" id="{7632210A-6623-3C5F-9427-A1BDBD9A084A}"/>
              </a:ext>
            </a:extLst>
          </p:cNvPr>
          <p:cNvSpPr txBox="1"/>
          <p:nvPr/>
        </p:nvSpPr>
        <p:spPr>
          <a:xfrm>
            <a:off x="0" y="6195982"/>
            <a:ext cx="10861589" cy="685860"/>
          </a:xfrm>
          <a:prstGeom prst="rect">
            <a:avLst/>
          </a:prstGeom>
          <a:solidFill>
            <a:srgbClr val="92D050"/>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0EC8A8E0-CFAF-39CC-8AE6-92ECA4D41C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graphicFrame>
        <p:nvGraphicFramePr>
          <p:cNvPr id="18" name="TextBox 4">
            <a:extLst>
              <a:ext uri="{FF2B5EF4-FFF2-40B4-BE49-F238E27FC236}">
                <a16:creationId xmlns:a16="http://schemas.microsoft.com/office/drawing/2014/main" id="{FD106EA3-DA3D-8B86-AA6F-3D197778B51C}"/>
              </a:ext>
            </a:extLst>
          </p:cNvPr>
          <p:cNvGraphicFramePr/>
          <p:nvPr>
            <p:extLst>
              <p:ext uri="{D42A27DB-BD31-4B8C-83A1-F6EECF244321}">
                <p14:modId xmlns:p14="http://schemas.microsoft.com/office/powerpoint/2010/main" val="3951893678"/>
              </p:ext>
            </p:extLst>
          </p:nvPr>
        </p:nvGraphicFramePr>
        <p:xfrm>
          <a:off x="5478197" y="112169"/>
          <a:ext cx="6612202" cy="59478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361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8" name="Rectangle 47">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6">
            <a:extLst>
              <a:ext uri="{FF2B5EF4-FFF2-40B4-BE49-F238E27FC236}">
                <a16:creationId xmlns:a16="http://schemas.microsoft.com/office/drawing/2014/main" id="{A441D753-D1A6-3459-F0E2-7E66210568CD}"/>
              </a:ext>
            </a:extLst>
          </p:cNvPr>
          <p:cNvPicPr>
            <a:picLocks noChangeAspect="1" noChangeArrowheads="1"/>
          </p:cNvPicPr>
          <p:nvPr/>
        </p:nvPicPr>
        <p:blipFill rotWithShape="1">
          <a:blip r:embed="rId3" cstate="email">
            <a:duotone>
              <a:schemeClr val="bg2">
                <a:shade val="45000"/>
                <a:satMod val="135000"/>
              </a:schemeClr>
              <a:prstClr val="white"/>
            </a:duotone>
            <a:alphaModFix amt="25000"/>
            <a:extLst>
              <a:ext uri="{28A0092B-C50C-407E-A947-70E740481C1C}">
                <a14:useLocalDpi xmlns:a14="http://schemas.microsoft.com/office/drawing/2010/main"/>
              </a:ext>
            </a:extLst>
          </a:blip>
          <a:srcRect r="3"/>
          <a:stretch/>
        </p:blipFill>
        <p:spPr bwMode="auto">
          <a:xfrm>
            <a:off x="0" y="10"/>
            <a:ext cx="12191847" cy="6858076"/>
          </a:xfrm>
          <a:prstGeom prst="rect">
            <a:avLst/>
          </a:prstGeom>
          <a:noFill/>
        </p:spPr>
      </p:pic>
      <p:pic>
        <p:nvPicPr>
          <p:cNvPr id="50" name="Picture 49">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4" name="Title 1">
            <a:extLst>
              <a:ext uri="{FF2B5EF4-FFF2-40B4-BE49-F238E27FC236}">
                <a16:creationId xmlns:a16="http://schemas.microsoft.com/office/drawing/2014/main" id="{38E0FCF2-9EC1-38FE-07F5-B1E3814E3839}"/>
              </a:ext>
            </a:extLst>
          </p:cNvPr>
          <p:cNvSpPr>
            <a:spLocks noGrp="1"/>
          </p:cNvSpPr>
          <p:nvPr>
            <p:ph type="title"/>
          </p:nvPr>
        </p:nvSpPr>
        <p:spPr>
          <a:xfrm>
            <a:off x="1206755" y="373158"/>
            <a:ext cx="7958331" cy="1077229"/>
          </a:xfrm>
        </p:spPr>
        <p:txBody>
          <a:bodyPr>
            <a:normAutofit/>
          </a:bodyPr>
          <a:lstStyle/>
          <a:p>
            <a:pPr algn="l"/>
            <a:r>
              <a:rPr lang="en-US" sz="3800" b="1" dirty="0">
                <a:latin typeface="Bodoni MT" panose="02070603080606020203" pitchFamily="18" charset="77"/>
                <a:ea typeface="Tahoma" panose="020B0604030504040204" pitchFamily="34" charset="0"/>
                <a:cs typeface="Aharoni" panose="02010803020104030203" pitchFamily="2" charset="-79"/>
              </a:rPr>
              <a:t>The Problem</a:t>
            </a:r>
          </a:p>
        </p:txBody>
      </p:sp>
      <p:sp>
        <p:nvSpPr>
          <p:cNvPr id="52" name="Rectangle 51">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Diagram 6">
            <a:extLst>
              <a:ext uri="{FF2B5EF4-FFF2-40B4-BE49-F238E27FC236}">
                <a16:creationId xmlns:a16="http://schemas.microsoft.com/office/drawing/2014/main" id="{FC061889-0043-5DDE-5635-7174F3650553}"/>
              </a:ext>
            </a:extLst>
          </p:cNvPr>
          <p:cNvGraphicFramePr/>
          <p:nvPr>
            <p:extLst>
              <p:ext uri="{D42A27DB-BD31-4B8C-83A1-F6EECF244321}">
                <p14:modId xmlns:p14="http://schemas.microsoft.com/office/powerpoint/2010/main" val="565804464"/>
              </p:ext>
            </p:extLst>
          </p:nvPr>
        </p:nvGraphicFramePr>
        <p:xfrm>
          <a:off x="1277570" y="1530376"/>
          <a:ext cx="10514486" cy="3563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6E728E81-46C1-27B3-0801-312844FD374A}"/>
              </a:ext>
            </a:extLst>
          </p:cNvPr>
          <p:cNvSpPr txBox="1"/>
          <p:nvPr/>
        </p:nvSpPr>
        <p:spPr>
          <a:xfrm>
            <a:off x="19661" y="6172183"/>
            <a:ext cx="12192000" cy="685860"/>
          </a:xfrm>
          <a:prstGeom prst="rect">
            <a:avLst/>
          </a:prstGeom>
          <a:solidFill>
            <a:srgbClr val="92D050"/>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9FA81629-1C58-160B-405E-86969845B55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
        <p:nvSpPr>
          <p:cNvPr id="9" name="Slide Number Placeholder 5">
            <a:extLst>
              <a:ext uri="{FF2B5EF4-FFF2-40B4-BE49-F238E27FC236}">
                <a16:creationId xmlns:a16="http://schemas.microsoft.com/office/drawing/2014/main" id="{CD9FE525-2D23-66DE-B8A4-A0C554E38C9F}"/>
              </a:ext>
            </a:extLst>
          </p:cNvPr>
          <p:cNvSpPr txBox="1">
            <a:spLocks/>
          </p:cNvSpPr>
          <p:nvPr/>
        </p:nvSpPr>
        <p:spPr>
          <a:xfrm>
            <a:off x="10664450" y="6456048"/>
            <a:ext cx="88789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256E98-73C2-0747-96EE-7DE564E32432}" type="slidenum">
              <a:rPr lang="en-US" smtClean="0"/>
              <a:pPr/>
              <a:t>4</a:t>
            </a:fld>
            <a:endParaRPr lang="en-US" dirty="0"/>
          </a:p>
        </p:txBody>
      </p:sp>
    </p:spTree>
    <p:extLst>
      <p:ext uri="{BB962C8B-B14F-4D97-AF65-F5344CB8AC3E}">
        <p14:creationId xmlns:p14="http://schemas.microsoft.com/office/powerpoint/2010/main" val="184094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B18FD8-B6AE-F2B7-6955-768D14EA870E}"/>
              </a:ext>
            </a:extLst>
          </p:cNvPr>
          <p:cNvSpPr>
            <a:spLocks noGrp="1"/>
          </p:cNvSpPr>
          <p:nvPr>
            <p:ph type="title"/>
          </p:nvPr>
        </p:nvSpPr>
        <p:spPr>
          <a:xfrm>
            <a:off x="0" y="65630"/>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The Solution</a:t>
            </a:r>
          </a:p>
        </p:txBody>
      </p:sp>
      <p:graphicFrame>
        <p:nvGraphicFramePr>
          <p:cNvPr id="5" name="TextBox 4">
            <a:extLst>
              <a:ext uri="{FF2B5EF4-FFF2-40B4-BE49-F238E27FC236}">
                <a16:creationId xmlns:a16="http://schemas.microsoft.com/office/drawing/2014/main" id="{0D3455DA-6B45-CC48-989A-C7CF5F15E7A1}"/>
              </a:ext>
            </a:extLst>
          </p:cNvPr>
          <p:cNvGraphicFramePr/>
          <p:nvPr>
            <p:extLst>
              <p:ext uri="{D42A27DB-BD31-4B8C-83A1-F6EECF244321}">
                <p14:modId xmlns:p14="http://schemas.microsoft.com/office/powerpoint/2010/main" val="2804841859"/>
              </p:ext>
            </p:extLst>
          </p:nvPr>
        </p:nvGraphicFramePr>
        <p:xfrm>
          <a:off x="290899" y="369333"/>
          <a:ext cx="7798502" cy="526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3996DBB-FC50-0D7C-6001-90E9286B505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80520" y="139227"/>
            <a:ext cx="3449648" cy="42594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a:extLst>
              <a:ext uri="{FF2B5EF4-FFF2-40B4-BE49-F238E27FC236}">
                <a16:creationId xmlns:a16="http://schemas.microsoft.com/office/drawing/2014/main" id="{C9430AA2-536E-2DC0-60B0-58E8F9EF62C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660334" y="3886549"/>
            <a:ext cx="3240767" cy="228559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350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E61F03-20A5-93D5-5E83-37E4862F0AB3}"/>
              </a:ext>
            </a:extLst>
          </p:cNvPr>
          <p:cNvSpPr>
            <a:spLocks noGrp="1"/>
          </p:cNvSpPr>
          <p:nvPr>
            <p:ph type="title"/>
          </p:nvPr>
        </p:nvSpPr>
        <p:spPr>
          <a:xfrm>
            <a:off x="19145" y="97847"/>
            <a:ext cx="12192000" cy="779463"/>
          </a:xfrm>
          <a:solidFill>
            <a:schemeClr val="tx1">
              <a:lumMod val="65000"/>
              <a:lumOff val="35000"/>
            </a:schemeClr>
          </a:solidFill>
        </p:spPr>
        <p:txBody>
          <a:bodyPr>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The Product </a:t>
            </a:r>
          </a:p>
        </p:txBody>
      </p:sp>
      <p:pic>
        <p:nvPicPr>
          <p:cNvPr id="19" name="Picture 18">
            <a:extLst>
              <a:ext uri="{FF2B5EF4-FFF2-40B4-BE49-F238E27FC236}">
                <a16:creationId xmlns:a16="http://schemas.microsoft.com/office/drawing/2014/main" id="{55D129EE-C651-C8BA-ACBF-7779DC6A59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
        <p:nvSpPr>
          <p:cNvPr id="2" name="TextBox 1">
            <a:extLst>
              <a:ext uri="{FF2B5EF4-FFF2-40B4-BE49-F238E27FC236}">
                <a16:creationId xmlns:a16="http://schemas.microsoft.com/office/drawing/2014/main" id="{C5602D68-CD78-8668-180D-46FDE87E5927}"/>
              </a:ext>
            </a:extLst>
          </p:cNvPr>
          <p:cNvSpPr txBox="1"/>
          <p:nvPr/>
        </p:nvSpPr>
        <p:spPr>
          <a:xfrm>
            <a:off x="633751" y="1660090"/>
            <a:ext cx="2090313" cy="3858768"/>
          </a:xfrm>
          <a:prstGeom prst="rect">
            <a:avLst/>
          </a:prstGeom>
          <a:solidFill>
            <a:schemeClr val="tx1">
              <a:lumMod val="50000"/>
              <a:lumOff val="50000"/>
            </a:schemeClr>
          </a:solidFill>
          <a:ln>
            <a:solidFill>
              <a:schemeClr val="bg1">
                <a:lumMod val="50000"/>
              </a:schemeClr>
            </a:solidFill>
          </a:ln>
        </p:spPr>
        <p:txBody>
          <a:bodyPr wrap="square" rtlCol="0">
            <a:spAutoFit/>
          </a:bodyPr>
          <a:lstStyle/>
          <a:p>
            <a:pPr marL="102870"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Networked, Internet-ready Software Platform</a:t>
            </a:r>
          </a:p>
          <a:p>
            <a:pPr marL="102870"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Custom Multi-touch Screen User Interface</a:t>
            </a:r>
          </a:p>
          <a:p>
            <a:pPr marL="102870"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Remote Monitoring</a:t>
            </a:r>
          </a:p>
          <a:p>
            <a:pPr marL="102870"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Remote Inventory Control</a:t>
            </a:r>
          </a:p>
          <a:p>
            <a:pPr marL="102870"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B2B Integration Capability</a:t>
            </a:r>
          </a:p>
          <a:p>
            <a:pPr marL="102870"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Reporting</a:t>
            </a:r>
          </a:p>
          <a:p>
            <a:pPr marL="102870"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Video Conferencing</a:t>
            </a:r>
          </a:p>
        </p:txBody>
      </p:sp>
      <p:sp>
        <p:nvSpPr>
          <p:cNvPr id="3" name="TextBox 2">
            <a:extLst>
              <a:ext uri="{FF2B5EF4-FFF2-40B4-BE49-F238E27FC236}">
                <a16:creationId xmlns:a16="http://schemas.microsoft.com/office/drawing/2014/main" id="{87EAD8E5-E864-42F7-A0CD-F4967033D86C}"/>
              </a:ext>
            </a:extLst>
          </p:cNvPr>
          <p:cNvSpPr txBox="1"/>
          <p:nvPr/>
        </p:nvSpPr>
        <p:spPr>
          <a:xfrm>
            <a:off x="640176" y="967265"/>
            <a:ext cx="2090313" cy="677108"/>
          </a:xfrm>
          <a:prstGeom prst="rect">
            <a:avLst/>
          </a:prstGeom>
          <a:solidFill>
            <a:srgbClr val="92D050"/>
          </a:solidFill>
        </p:spPr>
        <p:txBody>
          <a:bodyPr wrap="square" rtlCol="0">
            <a:spAutoFit/>
          </a:bodyPr>
          <a:lstStyle/>
          <a:p>
            <a:r>
              <a:rPr lang="en-US" sz="2000" dirty="0">
                <a:latin typeface="Bodoni MT" panose="02070603080606020203" pitchFamily="18" charset="77"/>
              </a:rPr>
              <a:t>Core Technology</a:t>
            </a:r>
          </a:p>
          <a:p>
            <a:r>
              <a:rPr lang="en-US" dirty="0">
                <a:latin typeface="Bodoni MT" panose="02070603080606020203" pitchFamily="18" charset="77"/>
              </a:rPr>
              <a:t> </a:t>
            </a:r>
          </a:p>
        </p:txBody>
      </p:sp>
      <p:sp>
        <p:nvSpPr>
          <p:cNvPr id="4" name="TextBox 3">
            <a:extLst>
              <a:ext uri="{FF2B5EF4-FFF2-40B4-BE49-F238E27FC236}">
                <a16:creationId xmlns:a16="http://schemas.microsoft.com/office/drawing/2014/main" id="{2583C444-0037-5F2E-1EFF-AC360DFB832C}"/>
              </a:ext>
            </a:extLst>
          </p:cNvPr>
          <p:cNvSpPr txBox="1"/>
          <p:nvPr/>
        </p:nvSpPr>
        <p:spPr>
          <a:xfrm>
            <a:off x="2799221" y="950454"/>
            <a:ext cx="8639841" cy="677108"/>
          </a:xfrm>
          <a:prstGeom prst="rect">
            <a:avLst/>
          </a:prstGeom>
          <a:solidFill>
            <a:srgbClr val="92D050"/>
          </a:solidFill>
        </p:spPr>
        <p:txBody>
          <a:bodyPr wrap="square" rtlCol="0">
            <a:spAutoFit/>
          </a:bodyPr>
          <a:lstStyle/>
          <a:p>
            <a:pPr algn="ctr"/>
            <a:r>
              <a:rPr lang="en-US" sz="2000" dirty="0">
                <a:latin typeface="Bodoni MT" panose="02070603080606020203" pitchFamily="18" charset="77"/>
              </a:rPr>
              <a:t>Key Features</a:t>
            </a:r>
          </a:p>
          <a:p>
            <a:endParaRPr lang="en-US" dirty="0">
              <a:latin typeface="Bodoni MT" panose="02070603080606020203" pitchFamily="18" charset="77"/>
            </a:endParaRPr>
          </a:p>
        </p:txBody>
      </p:sp>
      <p:sp>
        <p:nvSpPr>
          <p:cNvPr id="8" name="TextBox 7">
            <a:extLst>
              <a:ext uri="{FF2B5EF4-FFF2-40B4-BE49-F238E27FC236}">
                <a16:creationId xmlns:a16="http://schemas.microsoft.com/office/drawing/2014/main" id="{8F7CEBD0-6434-3863-C41D-E2E0E9ABDFB0}"/>
              </a:ext>
            </a:extLst>
          </p:cNvPr>
          <p:cNvSpPr txBox="1"/>
          <p:nvPr/>
        </p:nvSpPr>
        <p:spPr>
          <a:xfrm>
            <a:off x="2825168" y="1661417"/>
            <a:ext cx="2066122" cy="3858768"/>
          </a:xfrm>
          <a:prstGeom prst="rect">
            <a:avLst/>
          </a:prstGeom>
          <a:solidFill>
            <a:schemeClr val="tx1">
              <a:lumMod val="50000"/>
              <a:lumOff val="50000"/>
            </a:schemeClr>
          </a:solidFill>
          <a:ln>
            <a:solidFill>
              <a:schemeClr val="bg1">
                <a:lumMod val="50000"/>
              </a:schemeClr>
            </a:solidFill>
          </a:ln>
        </p:spPr>
        <p:txBody>
          <a:bodyPr wrap="square">
            <a:spAutoFit/>
          </a:bodyPr>
          <a:lstStyle/>
          <a:p>
            <a:pPr algn="l"/>
            <a:r>
              <a:rPr lang="en-US" sz="1400" b="0" u="none" strike="noStrike" dirty="0">
                <a:solidFill>
                  <a:schemeClr val="bg1"/>
                </a:solidFill>
                <a:effectLst/>
                <a:latin typeface="Bodoni MT" panose="02070603080606020203" pitchFamily="18" charset="77"/>
              </a:rPr>
              <a:t>POS Software</a:t>
            </a:r>
          </a:p>
          <a:p>
            <a:pPr algn="l"/>
            <a:endParaRPr lang="en-US" sz="1400" b="0" i="0" u="none" strike="noStrike" dirty="0">
              <a:solidFill>
                <a:schemeClr val="bg1"/>
              </a:solidFill>
              <a:effectLst/>
              <a:latin typeface="Bodoni MT" panose="02070603080606020203" pitchFamily="18" charset="77"/>
            </a:endParaRP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Custom-branded Interface Advertising</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Flexible Base and Promotional Pricing</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Cross-sell and Up-sell Capability</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Top Insurance and Health Care Provider Partnerships</a:t>
            </a:r>
          </a:p>
          <a:p>
            <a:pPr algn="l"/>
            <a:endParaRPr lang="en-US" sz="1400" b="0" i="0" u="none" strike="noStrike" dirty="0">
              <a:solidFill>
                <a:schemeClr val="bg1"/>
              </a:solidFill>
              <a:effectLst/>
              <a:latin typeface="Bodoni MT" panose="02070603080606020203" pitchFamily="18" charset="77"/>
            </a:endParaRPr>
          </a:p>
        </p:txBody>
      </p:sp>
      <p:sp>
        <p:nvSpPr>
          <p:cNvPr id="11" name="TextBox 10">
            <a:extLst>
              <a:ext uri="{FF2B5EF4-FFF2-40B4-BE49-F238E27FC236}">
                <a16:creationId xmlns:a16="http://schemas.microsoft.com/office/drawing/2014/main" id="{BC1A3D00-70B6-5986-4DD9-EBDE654C3C91}"/>
              </a:ext>
            </a:extLst>
          </p:cNvPr>
          <p:cNvSpPr txBox="1"/>
          <p:nvPr/>
        </p:nvSpPr>
        <p:spPr>
          <a:xfrm>
            <a:off x="9349837" y="1676914"/>
            <a:ext cx="2089225" cy="3858768"/>
          </a:xfrm>
          <a:prstGeom prst="rect">
            <a:avLst/>
          </a:prstGeom>
          <a:solidFill>
            <a:schemeClr val="tx1">
              <a:lumMod val="50000"/>
              <a:lumOff val="50000"/>
            </a:schemeClr>
          </a:solidFill>
          <a:ln>
            <a:solidFill>
              <a:schemeClr val="bg1">
                <a:lumMod val="50000"/>
              </a:schemeClr>
            </a:solidFill>
          </a:ln>
        </p:spPr>
        <p:txBody>
          <a:bodyPr wrap="square">
            <a:spAutoFit/>
          </a:bodyPr>
          <a:lstStyle/>
          <a:p>
            <a:pPr marL="100584" indent="-100584" algn="l"/>
            <a:r>
              <a:rPr lang="en-US" sz="1400" b="0" i="0" u="none" strike="noStrike" dirty="0">
                <a:solidFill>
                  <a:schemeClr val="bg1"/>
                </a:solidFill>
                <a:effectLst/>
                <a:latin typeface="Bodoni MT" panose="02070603080606020203" pitchFamily="18" charset="77"/>
              </a:rPr>
              <a:t>Reporting</a:t>
            </a:r>
          </a:p>
          <a:p>
            <a:pPr marL="100584" indent="-100584" algn="l"/>
            <a:endParaRPr lang="en-US" sz="1400" b="0" i="0" u="none" strike="noStrike" dirty="0">
              <a:solidFill>
                <a:schemeClr val="bg1"/>
              </a:solidFill>
              <a:effectLst/>
              <a:latin typeface="Bodoni MT" panose="02070603080606020203" pitchFamily="18" charset="77"/>
            </a:endParaRP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Connectivity</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Sales and Inventory Analysis</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Impressions Data Analysis</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Consumer Survey Data</a:t>
            </a:r>
          </a:p>
        </p:txBody>
      </p:sp>
      <p:sp>
        <p:nvSpPr>
          <p:cNvPr id="22" name="TextBox 21">
            <a:extLst>
              <a:ext uri="{FF2B5EF4-FFF2-40B4-BE49-F238E27FC236}">
                <a16:creationId xmlns:a16="http://schemas.microsoft.com/office/drawing/2014/main" id="{58145A8E-9745-756C-1FED-F7BECFC479B7}"/>
              </a:ext>
            </a:extLst>
          </p:cNvPr>
          <p:cNvSpPr txBox="1"/>
          <p:nvPr/>
        </p:nvSpPr>
        <p:spPr>
          <a:xfrm>
            <a:off x="5007837" y="1659992"/>
            <a:ext cx="2089225" cy="3862596"/>
          </a:xfrm>
          <a:prstGeom prst="rect">
            <a:avLst/>
          </a:prstGeom>
          <a:solidFill>
            <a:schemeClr val="tx1">
              <a:lumMod val="50000"/>
              <a:lumOff val="50000"/>
            </a:schemeClr>
          </a:solidFill>
          <a:ln>
            <a:solidFill>
              <a:schemeClr val="bg1">
                <a:lumMod val="50000"/>
              </a:schemeClr>
            </a:solidFill>
          </a:ln>
        </p:spPr>
        <p:txBody>
          <a:bodyPr wrap="square">
            <a:spAutoFit/>
          </a:bodyPr>
          <a:lstStyle/>
          <a:p>
            <a:pPr algn="l"/>
            <a:r>
              <a:rPr lang="en-US" sz="1400" b="0" i="0" u="none" strike="noStrike" dirty="0">
                <a:solidFill>
                  <a:schemeClr val="bg1"/>
                </a:solidFill>
                <a:effectLst/>
                <a:latin typeface="Bodoni MT" panose="02070603080606020203" pitchFamily="18" charset="77"/>
              </a:rPr>
              <a:t>Hardware</a:t>
            </a:r>
          </a:p>
          <a:p>
            <a:pPr algn="l"/>
            <a:endParaRPr lang="en-US" sz="1400" b="0" i="0" u="none" strike="noStrike" dirty="0">
              <a:solidFill>
                <a:schemeClr val="bg1"/>
              </a:solidFill>
              <a:effectLst/>
              <a:latin typeface="Bodoni MT" panose="02070603080606020203" pitchFamily="18" charset="77"/>
            </a:endParaRP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LCD Touch-screen Interface</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Credit Card Reader</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Biometric Reader</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Image Capturing Technology</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Video Conferencing</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Paper and Electronic Receipt Printer</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Document Scanner</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Facial Recognition Technology</a:t>
            </a:r>
          </a:p>
        </p:txBody>
      </p:sp>
      <p:sp>
        <p:nvSpPr>
          <p:cNvPr id="24" name="TextBox 23">
            <a:extLst>
              <a:ext uri="{FF2B5EF4-FFF2-40B4-BE49-F238E27FC236}">
                <a16:creationId xmlns:a16="http://schemas.microsoft.com/office/drawing/2014/main" id="{3E6E3956-8379-4009-2E13-A2803209F5E1}"/>
              </a:ext>
            </a:extLst>
          </p:cNvPr>
          <p:cNvSpPr txBox="1"/>
          <p:nvPr/>
        </p:nvSpPr>
        <p:spPr>
          <a:xfrm>
            <a:off x="7190506" y="1672786"/>
            <a:ext cx="2089225" cy="3858768"/>
          </a:xfrm>
          <a:prstGeom prst="rect">
            <a:avLst/>
          </a:prstGeom>
          <a:solidFill>
            <a:schemeClr val="tx1">
              <a:lumMod val="50000"/>
              <a:lumOff val="50000"/>
            </a:schemeClr>
          </a:solidFill>
          <a:ln>
            <a:solidFill>
              <a:schemeClr val="bg1">
                <a:lumMod val="50000"/>
              </a:schemeClr>
            </a:solidFill>
          </a:ln>
        </p:spPr>
        <p:txBody>
          <a:bodyPr wrap="square">
            <a:spAutoFit/>
          </a:bodyPr>
          <a:lstStyle/>
          <a:p>
            <a:pPr algn="l"/>
            <a:r>
              <a:rPr lang="en-US" sz="1400" b="0" i="0" u="none" strike="noStrike" dirty="0">
                <a:solidFill>
                  <a:schemeClr val="bg1"/>
                </a:solidFill>
                <a:effectLst/>
                <a:latin typeface="Bodoni MT" panose="02070603080606020203" pitchFamily="18" charset="77"/>
              </a:rPr>
              <a:t>Technology</a:t>
            </a:r>
          </a:p>
          <a:p>
            <a:pPr algn="l"/>
            <a:endParaRPr lang="en-US" sz="1400" b="0" i="0" u="none" strike="noStrike" dirty="0">
              <a:solidFill>
                <a:schemeClr val="bg1"/>
              </a:solidFill>
              <a:effectLst/>
              <a:latin typeface="Bodoni MT" panose="02070603080606020203" pitchFamily="18" charset="77"/>
            </a:endParaRP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Integration Capabilities</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Pricing Feed</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Sales Data</a:t>
            </a:r>
          </a:p>
          <a:p>
            <a:pPr marL="100584" indent="-100584" algn="l">
              <a:spcAft>
                <a:spcPts val="600"/>
              </a:spcAft>
              <a:buFont typeface="Arial" panose="020B0604020202020204" pitchFamily="34" charset="0"/>
              <a:buChar char="•"/>
            </a:pPr>
            <a:r>
              <a:rPr lang="en-US" sz="1400" b="0" i="0" u="none" strike="noStrike" dirty="0">
                <a:solidFill>
                  <a:schemeClr val="bg1"/>
                </a:solidFill>
                <a:effectLst/>
                <a:latin typeface="Bodoni MT" panose="02070603080606020203" pitchFamily="18" charset="77"/>
              </a:rPr>
              <a:t>Real-time Inventory Control</a:t>
            </a:r>
          </a:p>
        </p:txBody>
      </p:sp>
      <p:sp>
        <p:nvSpPr>
          <p:cNvPr id="25" name="TextBox 24">
            <a:extLst>
              <a:ext uri="{FF2B5EF4-FFF2-40B4-BE49-F238E27FC236}">
                <a16:creationId xmlns:a16="http://schemas.microsoft.com/office/drawing/2014/main" id="{B4FC0A3E-5D98-7AB5-0417-7BD3C49D0833}"/>
              </a:ext>
            </a:extLst>
          </p:cNvPr>
          <p:cNvSpPr txBox="1"/>
          <p:nvPr/>
        </p:nvSpPr>
        <p:spPr>
          <a:xfrm>
            <a:off x="546784" y="5665146"/>
            <a:ext cx="7022592" cy="369332"/>
          </a:xfrm>
          <a:prstGeom prst="rect">
            <a:avLst/>
          </a:prstGeom>
          <a:noFill/>
        </p:spPr>
        <p:txBody>
          <a:bodyPr wrap="square" rtlCol="0">
            <a:spAutoFit/>
          </a:bodyPr>
          <a:lstStyle/>
          <a:p>
            <a:r>
              <a:rPr lang="en-US" i="1" dirty="0">
                <a:latin typeface="Bodoni MT" panose="02070603080606020203" pitchFamily="18" charset="77"/>
              </a:rPr>
              <a:t> </a:t>
            </a:r>
            <a:r>
              <a:rPr lang="en-US" sz="1600" i="1" dirty="0">
                <a:latin typeface="Bodoni MT" panose="02070603080606020203" pitchFamily="18" charset="77"/>
                <a:hlinkClick r:id="rId3"/>
              </a:rPr>
              <a:t>https://www.smartrxsystems.com/media</a:t>
            </a:r>
            <a:endParaRPr lang="en-US" sz="1600" i="1" dirty="0">
              <a:latin typeface="Bodoni MT" panose="02070603080606020203" pitchFamily="18" charset="77"/>
            </a:endParaRPr>
          </a:p>
        </p:txBody>
      </p:sp>
    </p:spTree>
    <p:extLst>
      <p:ext uri="{BB962C8B-B14F-4D97-AF65-F5344CB8AC3E}">
        <p14:creationId xmlns:p14="http://schemas.microsoft.com/office/powerpoint/2010/main" val="48381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Graph">
            <a:extLst>
              <a:ext uri="{FF2B5EF4-FFF2-40B4-BE49-F238E27FC236}">
                <a16:creationId xmlns:a16="http://schemas.microsoft.com/office/drawing/2014/main" id="{D5C180B7-6891-B988-B0DE-07BC07CB8598}"/>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20" y="11931"/>
            <a:ext cx="12191980" cy="6194849"/>
          </a:xfrm>
          <a:prstGeom prst="rect">
            <a:avLst/>
          </a:prstGeom>
        </p:spPr>
      </p:pic>
      <p:sp>
        <p:nvSpPr>
          <p:cNvPr id="17" name="Title 1">
            <a:extLst>
              <a:ext uri="{FF2B5EF4-FFF2-40B4-BE49-F238E27FC236}">
                <a16:creationId xmlns:a16="http://schemas.microsoft.com/office/drawing/2014/main" id="{455856F1-0AA6-1F17-D255-D6D9E0CFD26F}"/>
              </a:ext>
            </a:extLst>
          </p:cNvPr>
          <p:cNvSpPr>
            <a:spLocks noGrp="1"/>
          </p:cNvSpPr>
          <p:nvPr>
            <p:ph type="title"/>
          </p:nvPr>
        </p:nvSpPr>
        <p:spPr>
          <a:xfrm>
            <a:off x="0" y="-183739"/>
            <a:ext cx="10515600" cy="1325563"/>
          </a:xfrm>
        </p:spPr>
        <p:txBody>
          <a:bodyPr>
            <a:normAutofit/>
          </a:bodyPr>
          <a:lstStyle/>
          <a:p>
            <a:pPr algn="l"/>
            <a:br>
              <a:rPr lang="en-US" b="1" dirty="0">
                <a:solidFill>
                  <a:srgbClr val="FFFFFF"/>
                </a:solidFill>
                <a:latin typeface="Bodoni MT" panose="02070603080606020203" pitchFamily="18" charset="77"/>
                <a:ea typeface="Tahoma" panose="020B0604030504040204" pitchFamily="34" charset="0"/>
                <a:cs typeface="Aharoni" panose="02010803020104030203" pitchFamily="2" charset="-79"/>
              </a:rPr>
            </a:br>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The Opportunity</a:t>
            </a:r>
          </a:p>
        </p:txBody>
      </p:sp>
      <p:graphicFrame>
        <p:nvGraphicFramePr>
          <p:cNvPr id="30" name="TextBox 4">
            <a:extLst>
              <a:ext uri="{FF2B5EF4-FFF2-40B4-BE49-F238E27FC236}">
                <a16:creationId xmlns:a16="http://schemas.microsoft.com/office/drawing/2014/main" id="{838C468F-790F-7CBE-1C11-3833E9ACDA6C}"/>
              </a:ext>
            </a:extLst>
          </p:cNvPr>
          <p:cNvGraphicFramePr/>
          <p:nvPr>
            <p:extLst>
              <p:ext uri="{D42A27DB-BD31-4B8C-83A1-F6EECF244321}">
                <p14:modId xmlns:p14="http://schemas.microsoft.com/office/powerpoint/2010/main" val="1726175045"/>
              </p:ext>
            </p:extLst>
          </p:nvPr>
        </p:nvGraphicFramePr>
        <p:xfrm>
          <a:off x="335850" y="1493234"/>
          <a:ext cx="1161231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 name="Picture 32">
            <a:extLst>
              <a:ext uri="{FF2B5EF4-FFF2-40B4-BE49-F238E27FC236}">
                <a16:creationId xmlns:a16="http://schemas.microsoft.com/office/drawing/2014/main" id="{8293D21E-4683-40E3-A4ED-C67032546F6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Tree>
    <p:extLst>
      <p:ext uri="{BB962C8B-B14F-4D97-AF65-F5344CB8AC3E}">
        <p14:creationId xmlns:p14="http://schemas.microsoft.com/office/powerpoint/2010/main" val="8664616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25D558-1356-36F7-16F7-6EA1CE64A19E}"/>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r="3413"/>
          <a:stretch/>
        </p:blipFill>
        <p:spPr>
          <a:xfrm>
            <a:off x="0" y="0"/>
            <a:ext cx="8412510" cy="6206780"/>
          </a:xfrm>
          <a:prstGeom prst="rect">
            <a:avLst/>
          </a:prstGeom>
        </p:spPr>
      </p:pic>
      <p:sp>
        <p:nvSpPr>
          <p:cNvPr id="8" name="Title 1">
            <a:extLst>
              <a:ext uri="{FF2B5EF4-FFF2-40B4-BE49-F238E27FC236}">
                <a16:creationId xmlns:a16="http://schemas.microsoft.com/office/drawing/2014/main" id="{41153FE0-7F74-5950-CEAA-E8CEC8E193BC}"/>
              </a:ext>
            </a:extLst>
          </p:cNvPr>
          <p:cNvSpPr>
            <a:spLocks noGrp="1"/>
          </p:cNvSpPr>
          <p:nvPr>
            <p:ph type="title"/>
          </p:nvPr>
        </p:nvSpPr>
        <p:spPr>
          <a:xfrm>
            <a:off x="9433741" y="136525"/>
            <a:ext cx="3378820" cy="779463"/>
          </a:xfrm>
          <a:noFill/>
        </p:spPr>
        <p:txBody>
          <a:bodyPr>
            <a:no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Security Measures</a:t>
            </a:r>
          </a:p>
        </p:txBody>
      </p:sp>
      <p:graphicFrame>
        <p:nvGraphicFramePr>
          <p:cNvPr id="33" name="TextBox 4">
            <a:extLst>
              <a:ext uri="{FF2B5EF4-FFF2-40B4-BE49-F238E27FC236}">
                <a16:creationId xmlns:a16="http://schemas.microsoft.com/office/drawing/2014/main" id="{447C149C-3C24-7EE2-3BFE-DC936AB2128C}"/>
              </a:ext>
            </a:extLst>
          </p:cNvPr>
          <p:cNvGraphicFramePr/>
          <p:nvPr>
            <p:extLst>
              <p:ext uri="{D42A27DB-BD31-4B8C-83A1-F6EECF244321}">
                <p14:modId xmlns:p14="http://schemas.microsoft.com/office/powerpoint/2010/main" val="1260472929"/>
              </p:ext>
            </p:extLst>
          </p:nvPr>
        </p:nvGraphicFramePr>
        <p:xfrm>
          <a:off x="5657187" y="1531861"/>
          <a:ext cx="6269197" cy="4357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AD035C0-925D-2913-89DB-283C37EE67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Tree>
    <p:extLst>
      <p:ext uri="{BB962C8B-B14F-4D97-AF65-F5344CB8AC3E}">
        <p14:creationId xmlns:p14="http://schemas.microsoft.com/office/powerpoint/2010/main" val="182881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B96A9E-ED0A-A3A5-C097-AFCB6751E67E}"/>
              </a:ext>
            </a:extLst>
          </p:cNvPr>
          <p:cNvSpPr>
            <a:spLocks noGrp="1"/>
          </p:cNvSpPr>
          <p:nvPr>
            <p:ph type="title"/>
          </p:nvPr>
        </p:nvSpPr>
        <p:spPr>
          <a:xfrm>
            <a:off x="71711" y="95143"/>
            <a:ext cx="7188989" cy="1021424"/>
          </a:xfrm>
        </p:spPr>
        <p:txBody>
          <a:bodyPr anchor="b">
            <a:normAutofit/>
          </a:bodyPr>
          <a:lstStyle/>
          <a:p>
            <a:pPr algn="l"/>
            <a:r>
              <a:rPr lang="en-US" sz="3800" b="1" dirty="0">
                <a:solidFill>
                  <a:schemeClr val="bg1"/>
                </a:solidFill>
                <a:latin typeface="Bodoni MT" panose="02070603080606020203" pitchFamily="18" charset="77"/>
                <a:ea typeface="Tahoma" panose="020B0604030504040204" pitchFamily="34" charset="0"/>
                <a:cs typeface="Aharoni" panose="02010803020104030203" pitchFamily="2" charset="-79"/>
              </a:rPr>
              <a:t>Target Market </a:t>
            </a:r>
          </a:p>
        </p:txBody>
      </p:sp>
      <p:pic>
        <p:nvPicPr>
          <p:cNvPr id="18" name="Picture 17">
            <a:extLst>
              <a:ext uri="{FF2B5EF4-FFF2-40B4-BE49-F238E27FC236}">
                <a16:creationId xmlns:a16="http://schemas.microsoft.com/office/drawing/2014/main" id="{E2B097C6-F26A-F014-8927-1769DFB718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545" y="1679116"/>
            <a:ext cx="2055627" cy="1545704"/>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1BD0F254-1EBD-EF3C-090E-05A2AB525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6308" y="2595117"/>
            <a:ext cx="1846123" cy="1846123"/>
          </a:xfrm>
          <a:prstGeom prst="ellipse">
            <a:avLst/>
          </a:prstGeom>
          <a:ln>
            <a:noFill/>
          </a:ln>
          <a:effectLst>
            <a:softEdge rad="112500"/>
          </a:effectLst>
        </p:spPr>
      </p:pic>
      <p:pic>
        <p:nvPicPr>
          <p:cNvPr id="21" name="Picture 20">
            <a:extLst>
              <a:ext uri="{FF2B5EF4-FFF2-40B4-BE49-F238E27FC236}">
                <a16:creationId xmlns:a16="http://schemas.microsoft.com/office/drawing/2014/main" id="{19BE7F8B-BFD4-BCC4-F999-8562663284F8}"/>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9565115" y="3444831"/>
            <a:ext cx="2053242" cy="1547976"/>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79F94F7A-FF15-7BEB-0EC7-73E566E535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8837" y="4353811"/>
            <a:ext cx="2053243" cy="1363832"/>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705ED337-B91B-9A89-4B0E-39D5D8D818BE}"/>
              </a:ext>
            </a:extLst>
          </p:cNvPr>
          <p:cNvPicPr preferRelativeResize="0">
            <a:picLocks/>
          </p:cNvPicPr>
          <p:nvPr/>
        </p:nvPicPr>
        <p:blipFill>
          <a:blip r:embed="rId6" cstate="email">
            <a:extLst>
              <a:ext uri="{28A0092B-C50C-407E-A947-70E740481C1C}">
                <a14:useLocalDpi xmlns:a14="http://schemas.microsoft.com/office/drawing/2010/main"/>
              </a:ext>
            </a:extLst>
          </a:blip>
          <a:stretch>
            <a:fillRect/>
          </a:stretch>
        </p:blipFill>
        <p:spPr>
          <a:xfrm>
            <a:off x="4690389" y="3926869"/>
            <a:ext cx="2053242" cy="154537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C1F34DB8-189C-9E8A-8D7C-2F6BBBCE904A}"/>
              </a:ext>
            </a:extLst>
          </p:cNvPr>
          <p:cNvPicPr preferRelativeResize="0">
            <a:picLocks/>
          </p:cNvPicPr>
          <p:nvPr/>
        </p:nvPicPr>
        <p:blipFill>
          <a:blip r:embed="rId7" cstate="email">
            <a:extLst>
              <a:ext uri="{28A0092B-C50C-407E-A947-70E740481C1C}">
                <a14:useLocalDpi xmlns:a14="http://schemas.microsoft.com/office/drawing/2010/main"/>
              </a:ext>
            </a:extLst>
          </a:blip>
          <a:stretch>
            <a:fillRect/>
          </a:stretch>
        </p:blipFill>
        <p:spPr>
          <a:xfrm>
            <a:off x="7412450" y="1731502"/>
            <a:ext cx="2053242" cy="1545373"/>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262983E9-6024-407B-2D7B-7614FB69D6C3}"/>
              </a:ext>
            </a:extLst>
          </p:cNvPr>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505590" y="3792235"/>
            <a:ext cx="2053242" cy="1545373"/>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D8951CAA-6DC8-F7C1-9CE5-B896238D4EE7}"/>
              </a:ext>
            </a:extLst>
          </p:cNvPr>
          <p:cNvSpPr txBox="1"/>
          <p:nvPr/>
        </p:nvSpPr>
        <p:spPr>
          <a:xfrm>
            <a:off x="719601" y="5402879"/>
            <a:ext cx="1347712" cy="338554"/>
          </a:xfrm>
          <a:prstGeom prst="rect">
            <a:avLst/>
          </a:prstGeom>
          <a:noFill/>
        </p:spPr>
        <p:txBody>
          <a:bodyPr wrap="square" rtlCol="0">
            <a:spAutoFit/>
          </a:bodyPr>
          <a:lstStyle/>
          <a:p>
            <a:pPr algn="just" defTabSz="722376">
              <a:spcAft>
                <a:spcPts val="474"/>
              </a:spcAft>
            </a:pPr>
            <a:r>
              <a:rPr lang="en-US" sz="1600" kern="1200" dirty="0">
                <a:solidFill>
                  <a:schemeClr val="bg1"/>
                </a:solidFill>
                <a:latin typeface="Bodoni MT" panose="02070603080606020203" pitchFamily="18" charset="77"/>
                <a:ea typeface="+mn-ea"/>
                <a:cs typeface="+mn-cs"/>
              </a:rPr>
              <a:t>Dental Clinic</a:t>
            </a:r>
            <a:endParaRPr lang="en-US" sz="1600" dirty="0">
              <a:solidFill>
                <a:schemeClr val="bg1"/>
              </a:solidFill>
              <a:effectLst/>
              <a:latin typeface="Bodoni MT" panose="02070603080606020203" pitchFamily="18" charset="77"/>
              <a:ea typeface="Times New Roman" panose="02020603050405020304" pitchFamily="18" charset="0"/>
            </a:endParaRPr>
          </a:p>
        </p:txBody>
      </p:sp>
      <p:sp>
        <p:nvSpPr>
          <p:cNvPr id="27" name="TextBox 26">
            <a:extLst>
              <a:ext uri="{FF2B5EF4-FFF2-40B4-BE49-F238E27FC236}">
                <a16:creationId xmlns:a16="http://schemas.microsoft.com/office/drawing/2014/main" id="{A092F6E8-CFF1-8C79-7B8E-9363682ABD07}"/>
              </a:ext>
            </a:extLst>
          </p:cNvPr>
          <p:cNvSpPr txBox="1"/>
          <p:nvPr/>
        </p:nvSpPr>
        <p:spPr>
          <a:xfrm>
            <a:off x="4965371" y="3269422"/>
            <a:ext cx="2030126" cy="338554"/>
          </a:xfrm>
          <a:prstGeom prst="rect">
            <a:avLst/>
          </a:prstGeom>
          <a:noFill/>
        </p:spPr>
        <p:txBody>
          <a:bodyPr wrap="square" rtlCol="0">
            <a:spAutoFit/>
          </a:bodyPr>
          <a:lstStyle/>
          <a:p>
            <a:pPr algn="just" defTabSz="722376">
              <a:spcAft>
                <a:spcPts val="474"/>
              </a:spcAft>
            </a:pPr>
            <a:r>
              <a:rPr lang="en-US" sz="1600" kern="1200" dirty="0">
                <a:solidFill>
                  <a:schemeClr val="bg1"/>
                </a:solidFill>
                <a:latin typeface="Bodoni MT" panose="02070603080606020203" pitchFamily="18" charset="77"/>
                <a:ea typeface="+mn-ea"/>
                <a:cs typeface="+mn-cs"/>
              </a:rPr>
              <a:t>Retail Pharmacies</a:t>
            </a:r>
            <a:endParaRPr lang="en-US" sz="1600" dirty="0">
              <a:solidFill>
                <a:schemeClr val="bg1"/>
              </a:solidFill>
              <a:effectLst/>
              <a:latin typeface="Bodoni MT" panose="02070603080606020203" pitchFamily="18" charset="77"/>
              <a:ea typeface="Times New Roman" panose="02020603050405020304" pitchFamily="18" charset="0"/>
            </a:endParaRPr>
          </a:p>
        </p:txBody>
      </p:sp>
      <p:sp>
        <p:nvSpPr>
          <p:cNvPr id="28" name="TextBox 27">
            <a:extLst>
              <a:ext uri="{FF2B5EF4-FFF2-40B4-BE49-F238E27FC236}">
                <a16:creationId xmlns:a16="http://schemas.microsoft.com/office/drawing/2014/main" id="{A8DA8697-0945-9976-6BC4-A41CB978BC97}"/>
              </a:ext>
            </a:extLst>
          </p:cNvPr>
          <p:cNvSpPr txBox="1"/>
          <p:nvPr/>
        </p:nvSpPr>
        <p:spPr>
          <a:xfrm>
            <a:off x="865891" y="3254289"/>
            <a:ext cx="1027133" cy="338554"/>
          </a:xfrm>
          <a:prstGeom prst="rect">
            <a:avLst/>
          </a:prstGeom>
          <a:noFill/>
        </p:spPr>
        <p:txBody>
          <a:bodyPr wrap="square" rtlCol="0">
            <a:spAutoFit/>
          </a:bodyPr>
          <a:lstStyle/>
          <a:p>
            <a:pPr algn="just" defTabSz="722376">
              <a:spcAft>
                <a:spcPts val="474"/>
              </a:spcAft>
            </a:pPr>
            <a:r>
              <a:rPr lang="en-US" sz="1600" kern="1200" dirty="0">
                <a:solidFill>
                  <a:schemeClr val="bg1"/>
                </a:solidFill>
                <a:latin typeface="Bodoni MT" panose="02070603080606020203" pitchFamily="18" charset="77"/>
                <a:ea typeface="+mn-ea"/>
                <a:cs typeface="+mn-cs"/>
              </a:rPr>
              <a:t>Hospitals </a:t>
            </a:r>
            <a:endParaRPr lang="en-US" sz="1600" dirty="0">
              <a:solidFill>
                <a:schemeClr val="bg1"/>
              </a:solidFill>
              <a:effectLst/>
              <a:latin typeface="Bodoni MT" panose="02070603080606020203" pitchFamily="18" charset="77"/>
              <a:ea typeface="Times New Roman" panose="02020603050405020304" pitchFamily="18" charset="0"/>
            </a:endParaRPr>
          </a:p>
        </p:txBody>
      </p:sp>
      <p:sp>
        <p:nvSpPr>
          <p:cNvPr id="29" name="TextBox 28">
            <a:extLst>
              <a:ext uri="{FF2B5EF4-FFF2-40B4-BE49-F238E27FC236}">
                <a16:creationId xmlns:a16="http://schemas.microsoft.com/office/drawing/2014/main" id="{FEDEEFEF-62EB-05F7-70C1-3DF3ECBCFB06}"/>
              </a:ext>
            </a:extLst>
          </p:cNvPr>
          <p:cNvSpPr txBox="1"/>
          <p:nvPr/>
        </p:nvSpPr>
        <p:spPr>
          <a:xfrm>
            <a:off x="5123610" y="5516400"/>
            <a:ext cx="1479890" cy="338554"/>
          </a:xfrm>
          <a:prstGeom prst="rect">
            <a:avLst/>
          </a:prstGeom>
          <a:noFill/>
        </p:spPr>
        <p:txBody>
          <a:bodyPr wrap="square" rtlCol="0">
            <a:spAutoFit/>
          </a:bodyPr>
          <a:lstStyle/>
          <a:p>
            <a:pPr algn="just" defTabSz="722376">
              <a:spcAft>
                <a:spcPts val="474"/>
              </a:spcAft>
            </a:pPr>
            <a:r>
              <a:rPr lang="en-US" sz="1600" kern="1200" dirty="0">
                <a:solidFill>
                  <a:schemeClr val="bg1"/>
                </a:solidFill>
                <a:latin typeface="Bodoni MT" panose="02070603080606020203" pitchFamily="18" charset="77"/>
                <a:ea typeface="+mn-ea"/>
                <a:cs typeface="+mn-cs"/>
              </a:rPr>
              <a:t>Point of Care</a:t>
            </a:r>
            <a:endParaRPr lang="en-US" sz="1600" dirty="0">
              <a:solidFill>
                <a:schemeClr val="bg1"/>
              </a:solidFill>
              <a:effectLst/>
              <a:latin typeface="Bodoni MT" panose="02070603080606020203" pitchFamily="18" charset="77"/>
              <a:ea typeface="Times New Roman" panose="02020603050405020304" pitchFamily="18" charset="0"/>
            </a:endParaRPr>
          </a:p>
        </p:txBody>
      </p:sp>
      <p:sp>
        <p:nvSpPr>
          <p:cNvPr id="30" name="TextBox 29">
            <a:extLst>
              <a:ext uri="{FF2B5EF4-FFF2-40B4-BE49-F238E27FC236}">
                <a16:creationId xmlns:a16="http://schemas.microsoft.com/office/drawing/2014/main" id="{A5547C02-0CC0-BD9C-4D1A-AE7D00F41547}"/>
              </a:ext>
            </a:extLst>
          </p:cNvPr>
          <p:cNvSpPr txBox="1"/>
          <p:nvPr/>
        </p:nvSpPr>
        <p:spPr>
          <a:xfrm>
            <a:off x="2970770" y="4523166"/>
            <a:ext cx="1230558" cy="338554"/>
          </a:xfrm>
          <a:prstGeom prst="rect">
            <a:avLst/>
          </a:prstGeom>
          <a:noFill/>
        </p:spPr>
        <p:txBody>
          <a:bodyPr wrap="square" rtlCol="0">
            <a:spAutoFit/>
          </a:bodyPr>
          <a:lstStyle/>
          <a:p>
            <a:pPr algn="just" defTabSz="722376">
              <a:spcAft>
                <a:spcPts val="474"/>
              </a:spcAft>
            </a:pPr>
            <a:r>
              <a:rPr lang="en-US" sz="1600" kern="1200" dirty="0">
                <a:solidFill>
                  <a:schemeClr val="bg1"/>
                </a:solidFill>
                <a:latin typeface="Bodoni MT" panose="02070603080606020203" pitchFamily="18" charset="77"/>
                <a:ea typeface="+mn-ea"/>
                <a:cs typeface="+mn-cs"/>
              </a:rPr>
              <a:t>Urgent Care</a:t>
            </a:r>
            <a:endParaRPr lang="en-US" sz="1600" dirty="0">
              <a:solidFill>
                <a:schemeClr val="bg1"/>
              </a:solidFill>
              <a:effectLst/>
              <a:latin typeface="Bodoni MT" panose="02070603080606020203" pitchFamily="18" charset="77"/>
              <a:ea typeface="Times New Roman" panose="02020603050405020304" pitchFamily="18" charset="0"/>
            </a:endParaRPr>
          </a:p>
        </p:txBody>
      </p:sp>
      <p:sp>
        <p:nvSpPr>
          <p:cNvPr id="31" name="TextBox 30">
            <a:extLst>
              <a:ext uri="{FF2B5EF4-FFF2-40B4-BE49-F238E27FC236}">
                <a16:creationId xmlns:a16="http://schemas.microsoft.com/office/drawing/2014/main" id="{579AE3AF-D734-19FB-D85B-D25E01FFE4EC}"/>
              </a:ext>
            </a:extLst>
          </p:cNvPr>
          <p:cNvSpPr txBox="1"/>
          <p:nvPr/>
        </p:nvSpPr>
        <p:spPr>
          <a:xfrm>
            <a:off x="9669461" y="5032254"/>
            <a:ext cx="1307325" cy="338554"/>
          </a:xfrm>
          <a:prstGeom prst="rect">
            <a:avLst/>
          </a:prstGeom>
          <a:noFill/>
        </p:spPr>
        <p:txBody>
          <a:bodyPr wrap="square" rtlCol="0">
            <a:spAutoFit/>
          </a:bodyPr>
          <a:lstStyle/>
          <a:p>
            <a:pPr algn="just" defTabSz="722376">
              <a:spcAft>
                <a:spcPts val="474"/>
              </a:spcAft>
            </a:pPr>
            <a:r>
              <a:rPr lang="en-US" sz="1600" kern="1200" dirty="0">
                <a:solidFill>
                  <a:schemeClr val="bg1"/>
                </a:solidFill>
                <a:latin typeface="Bodoni MT" panose="02070603080606020203" pitchFamily="18" charset="77"/>
                <a:ea typeface="+mn-ea"/>
                <a:cs typeface="+mn-cs"/>
              </a:rPr>
              <a:t>Retail Stores</a:t>
            </a:r>
            <a:endParaRPr lang="en-US" sz="1600" dirty="0">
              <a:solidFill>
                <a:schemeClr val="bg1"/>
              </a:solidFill>
              <a:effectLst/>
              <a:latin typeface="Bodoni MT" panose="02070603080606020203" pitchFamily="18" charset="77"/>
              <a:ea typeface="Times New Roman" panose="02020603050405020304" pitchFamily="18" charset="0"/>
            </a:endParaRPr>
          </a:p>
        </p:txBody>
      </p:sp>
      <p:pic>
        <p:nvPicPr>
          <p:cNvPr id="33" name="Picture 32">
            <a:extLst>
              <a:ext uri="{FF2B5EF4-FFF2-40B4-BE49-F238E27FC236}">
                <a16:creationId xmlns:a16="http://schemas.microsoft.com/office/drawing/2014/main" id="{07689234-1F63-5B07-3A0F-A2321D07A19D}"/>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4695507" y="1673780"/>
            <a:ext cx="2053242" cy="1545373"/>
          </a:xfrm>
          <a:prstGeom prst="rect">
            <a:avLst/>
          </a:prstGeom>
          <a:ln>
            <a:noFill/>
          </a:ln>
          <a:effectLst>
            <a:outerShdw blurRad="292100" dist="139700" dir="2700000" algn="tl" rotWithShape="0">
              <a:srgbClr val="333333">
                <a:alpha val="65000"/>
              </a:srgbClr>
            </a:outerShdw>
          </a:effectLst>
        </p:spPr>
      </p:pic>
      <p:sp>
        <p:nvSpPr>
          <p:cNvPr id="34" name="TextBox 33">
            <a:extLst>
              <a:ext uri="{FF2B5EF4-FFF2-40B4-BE49-F238E27FC236}">
                <a16:creationId xmlns:a16="http://schemas.microsoft.com/office/drawing/2014/main" id="{636C434D-D01C-1A7A-5692-C6B6C1CF4461}"/>
              </a:ext>
            </a:extLst>
          </p:cNvPr>
          <p:cNvSpPr txBox="1"/>
          <p:nvPr/>
        </p:nvSpPr>
        <p:spPr>
          <a:xfrm>
            <a:off x="9534725" y="1894405"/>
            <a:ext cx="953280" cy="1077218"/>
          </a:xfrm>
          <a:prstGeom prst="rect">
            <a:avLst/>
          </a:prstGeom>
          <a:noFill/>
        </p:spPr>
        <p:txBody>
          <a:bodyPr wrap="square" rtlCol="0">
            <a:spAutoFit/>
          </a:bodyPr>
          <a:lstStyle/>
          <a:p>
            <a:pPr algn="just" defTabSz="722376">
              <a:spcAft>
                <a:spcPts val="474"/>
              </a:spcAft>
            </a:pPr>
            <a:r>
              <a:rPr lang="en-US" sz="1600" kern="1200" dirty="0">
                <a:solidFill>
                  <a:schemeClr val="bg1"/>
                </a:solidFill>
                <a:latin typeface="Bodoni MT" panose="02070603080606020203" pitchFamily="18" charset="77"/>
                <a:ea typeface="+mn-ea"/>
                <a:cs typeface="+mn-cs"/>
              </a:rPr>
              <a:t>Assisted and Senior Living </a:t>
            </a:r>
            <a:endParaRPr lang="en-US" sz="1600" dirty="0">
              <a:solidFill>
                <a:schemeClr val="bg1"/>
              </a:solidFill>
              <a:effectLst/>
              <a:latin typeface="Bodoni MT" panose="02070603080606020203" pitchFamily="18" charset="77"/>
              <a:ea typeface="Times New Roman" panose="02020603050405020304" pitchFamily="18" charset="0"/>
            </a:endParaRPr>
          </a:p>
        </p:txBody>
      </p:sp>
      <p:pic>
        <p:nvPicPr>
          <p:cNvPr id="47" name="Picture 46">
            <a:extLst>
              <a:ext uri="{FF2B5EF4-FFF2-40B4-BE49-F238E27FC236}">
                <a16:creationId xmlns:a16="http://schemas.microsoft.com/office/drawing/2014/main" id="{120D68C0-B555-A9C4-DEF3-5E03B575A83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16159" y="6206780"/>
            <a:ext cx="1850742" cy="539051"/>
          </a:xfrm>
          <a:prstGeom prst="rect">
            <a:avLst/>
          </a:prstGeom>
        </p:spPr>
      </p:pic>
    </p:spTree>
    <p:extLst>
      <p:ext uri="{BB962C8B-B14F-4D97-AF65-F5344CB8AC3E}">
        <p14:creationId xmlns:p14="http://schemas.microsoft.com/office/powerpoint/2010/main" val="128852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e70c0c-1245-4d28-aa03-385130d8fa75" xsi:nil="true"/>
    <lcf76f155ced4ddcb4097134ff3c332f xmlns="8d813822-ce81-42ef-a4c5-4dfa03e60443">
      <Terms xmlns="http://schemas.microsoft.com/office/infopath/2007/PartnerControls"/>
    </lcf76f155ced4ddcb4097134ff3c332f>
    <DateandTime xmlns="8d813822-ce81-42ef-a4c5-4dfa03e604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B72C116759CB4B8338A14FB5F1CB88" ma:contentTypeVersion="21" ma:contentTypeDescription="Create a new document." ma:contentTypeScope="" ma:versionID="5247cfe4b2a69fa616d12565d9fc1328">
  <xsd:schema xmlns:xsd="http://www.w3.org/2001/XMLSchema" xmlns:xs="http://www.w3.org/2001/XMLSchema" xmlns:p="http://schemas.microsoft.com/office/2006/metadata/properties" xmlns:ns2="55e70c0c-1245-4d28-aa03-385130d8fa75" xmlns:ns3="8d813822-ce81-42ef-a4c5-4dfa03e60443" targetNamespace="http://schemas.microsoft.com/office/2006/metadata/properties" ma:root="true" ma:fieldsID="7b2cdf8384b04aa8834304d30ba7ba8e" ns2:_="" ns3:_="">
    <xsd:import namespace="55e70c0c-1245-4d28-aa03-385130d8fa75"/>
    <xsd:import namespace="8d813822-ce81-42ef-a4c5-4dfa03e6044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70c0c-1245-4d28-aa03-385130d8fa7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b78e5249-0681-46bb-b844-b36419e69e25}" ma:internalName="TaxCatchAll" ma:showField="CatchAllData" ma:web="55e70c0c-1245-4d28-aa03-385130d8fa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813822-ce81-42ef-a4c5-4dfa03e6044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f78bff-69b0-4836-b8d3-76e7f4775e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andTime" ma:index="28" nillable="true" ma:displayName="Date and Time" ma:format="DateOnly" ma:internalName="DateandTim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2C98D-BA1E-45DB-90FF-B5196C464A98}">
  <ds:schemaRefs>
    <ds:schemaRef ds:uri="http://schemas.microsoft.com/office/2006/metadata/properties"/>
    <ds:schemaRef ds:uri="http://schemas.microsoft.com/office/infopath/2007/PartnerControls"/>
    <ds:schemaRef ds:uri="55e70c0c-1245-4d28-aa03-385130d8fa75"/>
    <ds:schemaRef ds:uri="8d813822-ce81-42ef-a4c5-4dfa03e60443"/>
  </ds:schemaRefs>
</ds:datastoreItem>
</file>

<file path=customXml/itemProps2.xml><?xml version="1.0" encoding="utf-8"?>
<ds:datastoreItem xmlns:ds="http://schemas.openxmlformats.org/officeDocument/2006/customXml" ds:itemID="{43DDDFDE-892F-40B0-B3E2-F0F80391A6DA}">
  <ds:schemaRefs>
    <ds:schemaRef ds:uri="http://schemas.microsoft.com/sharepoint/v3/contenttype/forms"/>
  </ds:schemaRefs>
</ds:datastoreItem>
</file>

<file path=customXml/itemProps3.xml><?xml version="1.0" encoding="utf-8"?>
<ds:datastoreItem xmlns:ds="http://schemas.openxmlformats.org/officeDocument/2006/customXml" ds:itemID="{8DEE458E-1D4E-46F7-8B1B-A69EA4181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70c0c-1245-4d28-aa03-385130d8fa75"/>
    <ds:schemaRef ds:uri="8d813822-ce81-42ef-a4c5-4dfa03e60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1490</TotalTime>
  <Words>2185</Words>
  <Application>Microsoft Office PowerPoint</Application>
  <PresentationFormat>Widescreen</PresentationFormat>
  <Paragraphs>206</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Bodoni MT</vt:lpstr>
      <vt:lpstr>MS Shell Dlg 2</vt:lpstr>
      <vt:lpstr>Symbol</vt:lpstr>
      <vt:lpstr>Wingdings</vt:lpstr>
      <vt:lpstr>Wingdings 3</vt:lpstr>
      <vt:lpstr>Madison</vt:lpstr>
      <vt:lpstr>PowerPoint Presentation</vt:lpstr>
      <vt:lpstr>Overview </vt:lpstr>
      <vt:lpstr>PowerPoint Presentation</vt:lpstr>
      <vt:lpstr>The Problem</vt:lpstr>
      <vt:lpstr>The Solution</vt:lpstr>
      <vt:lpstr>The Product </vt:lpstr>
      <vt:lpstr> The Opportunity</vt:lpstr>
      <vt:lpstr>Security Measures</vt:lpstr>
      <vt:lpstr>Target Market </vt:lpstr>
      <vt:lpstr>PowerPoint Presentation</vt:lpstr>
      <vt:lpstr>Competitive Differentiation </vt:lpstr>
      <vt:lpstr>Partnerships</vt:lpstr>
      <vt:lpstr>Management </vt:lpstr>
      <vt:lpstr>Board of Directors </vt:lpstr>
      <vt:lpstr>Board of Directors </vt:lpstr>
      <vt:lpstr>Sources and Uses of Funds</vt:lpstr>
      <vt:lpstr>General Risks</vt:lpstr>
      <vt:lpstr>Specific Risks </vt:lpstr>
      <vt:lpstr>Company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tamarawilliams1402@gmail.com</dc:creator>
  <cp:lastModifiedBy>SRohatgi</cp:lastModifiedBy>
  <cp:revision>59</cp:revision>
  <dcterms:created xsi:type="dcterms:W3CDTF">2023-05-24T17:14:44Z</dcterms:created>
  <dcterms:modified xsi:type="dcterms:W3CDTF">2025-01-18T16:26:09Z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0x01010068B72C116759CB4B8338A14FB5F1CB88</vt:lpwstr>
  </property>
  <property fmtid="{D5CDD505-2E9C-101B-9397-08002B2CF9AE}" pid="3" name="MediaServiceImageTags">
    <vt:lpwstr/>
  </property>
</Properties>
</file>